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7"/>
  </p:notesMasterIdLst>
  <p:handoutMasterIdLst>
    <p:handoutMasterId r:id="rId28"/>
  </p:handoutMasterIdLst>
  <p:sldIdLst>
    <p:sldId id="314" r:id="rId5"/>
    <p:sldId id="315" r:id="rId6"/>
    <p:sldId id="316" r:id="rId7"/>
    <p:sldId id="317" r:id="rId8"/>
    <p:sldId id="330" r:id="rId9"/>
    <p:sldId id="331" r:id="rId10"/>
    <p:sldId id="332" r:id="rId11"/>
    <p:sldId id="329" r:id="rId12"/>
    <p:sldId id="319" r:id="rId13"/>
    <p:sldId id="324" r:id="rId14"/>
    <p:sldId id="318" r:id="rId15"/>
    <p:sldId id="333" r:id="rId16"/>
    <p:sldId id="328" r:id="rId17"/>
    <p:sldId id="325" r:id="rId18"/>
    <p:sldId id="326" r:id="rId19"/>
    <p:sldId id="320" r:id="rId20"/>
    <p:sldId id="334" r:id="rId21"/>
    <p:sldId id="335" r:id="rId22"/>
    <p:sldId id="327" r:id="rId23"/>
    <p:sldId id="321" r:id="rId24"/>
    <p:sldId id="322" r:id="rId25"/>
    <p:sldId id="32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userDrawn="1">
          <p15:clr>
            <a:srgbClr val="A4A3A4"/>
          </p15:clr>
        </p15:guide>
        <p15:guide id="2" pos="39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69696"/>
    <a:srgbClr val="9E9A95"/>
    <a:srgbClr val="382E25"/>
    <a:srgbClr val="C17945"/>
    <a:srgbClr val="31526A"/>
    <a:srgbClr val="690304"/>
    <a:srgbClr val="252626"/>
    <a:srgbClr val="A6A6A6"/>
    <a:srgbClr val="C6BFBB"/>
    <a:srgbClr val="ED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82" autoAdjust="0"/>
    <p:restoredTop sz="64052" autoAdjust="0"/>
  </p:normalViewPr>
  <p:slideViewPr>
    <p:cSldViewPr snapToGrid="0" snapToObjects="1">
      <p:cViewPr varScale="1">
        <p:scale>
          <a:sx n="60" d="100"/>
          <a:sy n="60" d="100"/>
        </p:scale>
        <p:origin x="2264" y="184"/>
      </p:cViewPr>
      <p:guideLst>
        <p:guide orient="horz" pos="4247"/>
        <p:guide pos="3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32" d="100"/>
          <a:sy n="132" d="100"/>
        </p:scale>
        <p:origin x="-5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7859BD-4604-2843-976C-9F2DEE3C79DB}" type="datetimeFigureOut">
              <a:rPr lang="en-US" smtClean="0"/>
              <a:t>6/26/19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8F45-8DB7-E449-85E4-EC04F96DF3AA}" type="datetimeFigureOut">
              <a:rPr lang="en-US" smtClean="0"/>
              <a:t>6/26/19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My name is Shay Liu. I'm a PhD student from Indiana University. Today I'm presenting my research based on the legacy satellite data and CSPP products.</a:t>
            </a:r>
          </a:p>
          <a:p>
            <a:r>
              <a:rPr lang="en-US" sz="1200" kern="1200" dirty="0">
                <a:solidFill>
                  <a:schemeClr val="tx1"/>
                </a:solidFill>
                <a:effectLst/>
                <a:latin typeface="+mn-lt"/>
                <a:ea typeface="+mn-ea"/>
                <a:cs typeface="+mn-cs"/>
              </a:rPr>
              <a:t>The first and second sections of this presentation will be focused on a complete project. I will go through the data and how we apply the data on southern hemispheric regional climate variability. The third section will be about an ongoing project that investigates the tropical cloud-dynamics relationship with a reformed dataset.</a:t>
            </a:r>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a:t>
            </a:fld>
            <a:endParaRPr lang="en-US"/>
          </a:p>
        </p:txBody>
      </p:sp>
    </p:spTree>
    <p:extLst>
      <p:ext uri="{BB962C8B-B14F-4D97-AF65-F5344CB8AC3E}">
        <p14:creationId xmlns:p14="http://schemas.microsoft.com/office/powerpoint/2010/main" val="1017340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 studies </a:t>
            </a:r>
            <a:r>
              <a:rPr lang="en-US" dirty="0" err="1"/>
              <a:t>motly</a:t>
            </a:r>
            <a:r>
              <a:rPr lang="en-US" dirty="0"/>
              <a:t> use outgoing longwave radiation data to plot this figure.</a:t>
            </a:r>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19</a:t>
            </a:fld>
            <a:endParaRPr lang="en-US"/>
          </a:p>
        </p:txBody>
      </p:sp>
    </p:spTree>
    <p:extLst>
      <p:ext uri="{BB962C8B-B14F-4D97-AF65-F5344CB8AC3E}">
        <p14:creationId xmlns:p14="http://schemas.microsoft.com/office/powerpoint/2010/main" val="17498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part of the study was motivated by the second - we need a proper dataset to study cloud climatology. So far, there's never been a dataset that was published for the purpose of climate detection. First of all, it has to be a satellite dataset, because of the spatial coverage. Second, it has to be around for a fairly long time. Such a dataset would also have to be "spectrally broad, spectrally resolved, and traceable to absolute standards", which has never existed. For example, one of the lengthiest cloud datasets, ISCCP, is notorious for its viewing geometry issues, and the tons of work for the correction. Other datasets, such as PATMOS-x, does not have the sufficient spectral resolution, or </a:t>
            </a:r>
            <a:r>
              <a:rPr lang="en-US" sz="1200" kern="1200" dirty="0" err="1">
                <a:solidFill>
                  <a:schemeClr val="tx1"/>
                </a:solidFill>
                <a:effectLst/>
                <a:latin typeface="+mn-lt"/>
                <a:ea typeface="+mn-ea"/>
                <a:cs typeface="+mn-cs"/>
              </a:rPr>
              <a:t>CloudSat</a:t>
            </a:r>
            <a:r>
              <a:rPr lang="en-US" sz="1200" kern="1200" dirty="0">
                <a:solidFill>
                  <a:schemeClr val="tx1"/>
                </a:solidFill>
                <a:effectLst/>
                <a:latin typeface="+mn-lt"/>
                <a:ea typeface="+mn-ea"/>
                <a:cs typeface="+mn-cs"/>
              </a:rPr>
              <a:t>, does not have the long record. But there are various satellite data that we can make use of.  </a:t>
            </a:r>
          </a:p>
        </p:txBody>
      </p:sp>
      <p:sp>
        <p:nvSpPr>
          <p:cNvPr id="4" name="Slide Number Placeholder 3"/>
          <p:cNvSpPr>
            <a:spLocks noGrp="1"/>
          </p:cNvSpPr>
          <p:nvPr>
            <p:ph type="sldNum" sz="quarter" idx="5"/>
          </p:nvPr>
        </p:nvSpPr>
        <p:spPr/>
        <p:txBody>
          <a:bodyPr/>
          <a:lstStyle/>
          <a:p>
            <a:fld id="{9706D261-4ACC-5E49-97C5-9D8FD2D9A3AF}" type="slidenum">
              <a:rPr lang="en-US" smtClean="0"/>
              <a:t>3</a:t>
            </a:fld>
            <a:endParaRPr lang="en-US"/>
          </a:p>
        </p:txBody>
      </p:sp>
    </p:spTree>
    <p:extLst>
      <p:ext uri="{BB962C8B-B14F-4D97-AF65-F5344CB8AC3E}">
        <p14:creationId xmlns:p14="http://schemas.microsoft.com/office/powerpoint/2010/main" val="391599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create such a dataset, we used data from two instruments - AVHRR and HIRS - both are flown on </a:t>
            </a:r>
            <a:r>
              <a:rPr lang="en-US" sz="1200" kern="1200" dirty="0" err="1">
                <a:solidFill>
                  <a:schemeClr val="tx1"/>
                </a:solidFill>
                <a:effectLst/>
                <a:latin typeface="+mn-lt"/>
                <a:ea typeface="+mn-ea"/>
                <a:cs typeface="+mn-cs"/>
              </a:rPr>
              <a:t>MetOp</a:t>
            </a:r>
            <a:r>
              <a:rPr lang="en-US" sz="1200" kern="1200" dirty="0">
                <a:solidFill>
                  <a:schemeClr val="tx1"/>
                </a:solidFill>
                <a:effectLst/>
                <a:latin typeface="+mn-lt"/>
                <a:ea typeface="+mn-ea"/>
                <a:cs typeface="+mn-cs"/>
              </a:rPr>
              <a:t>-A.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4</a:t>
            </a:fld>
            <a:endParaRPr lang="en-US"/>
          </a:p>
        </p:txBody>
      </p:sp>
    </p:spTree>
    <p:extLst>
      <p:ext uri="{BB962C8B-B14F-4D97-AF65-F5344CB8AC3E}">
        <p14:creationId xmlns:p14="http://schemas.microsoft.com/office/powerpoint/2010/main" val="343719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first calculate the cloud types using CLAVR-x from Global Area Coverage AVHRR radiances, which has a 4 x 4 km pixel size.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we input the GAC AVHRR into CLAVR-x to calculate the cloud types.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we interpolate the AVHRR imagery onto the 10 x 10 km HIRS footprints.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HIRS has 19 infrared channels, now we have a brand new cloud dataset that has 19 levels of cloud type-specified brightness temperature.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 we bin the cloud type-specified brightness temperature statistical moments in 2 x 2 degree latitude and longitude.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done with a histogram binning method based on Choi and Sweetman, 2010.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method preserves the statistical moments that we are interested in, while saves computing memory.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each gridded HIRS footprint, we assigned a 90% threshold for cloud types.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 is, the footprint in question is counted as the given cloud type only if 90% of it is covered by the cloud type.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interpolation process and percentage of the cloud type are given in next slide.</a:t>
            </a:r>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5</a:t>
            </a:fld>
            <a:endParaRPr lang="en-US"/>
          </a:p>
        </p:txBody>
      </p:sp>
    </p:spTree>
    <p:extLst>
      <p:ext uri="{BB962C8B-B14F-4D97-AF65-F5344CB8AC3E}">
        <p14:creationId xmlns:p14="http://schemas.microsoft.com/office/powerpoint/2010/main" val="478600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determine which clouds are sensed by each HIRS observation, we approximate what HIRS would observe if it included the spectral channels identical to those on AVHRR. To this end, we reconstruct HIRS point spread function. </a:t>
            </a:r>
          </a:p>
          <a:p>
            <a:r>
              <a:rPr lang="en-US" sz="1200" kern="1200" dirty="0">
                <a:solidFill>
                  <a:schemeClr val="tx1"/>
                </a:solidFill>
                <a:effectLst/>
                <a:latin typeface="+mn-lt"/>
                <a:ea typeface="+mn-ea"/>
                <a:cs typeface="+mn-cs"/>
              </a:rPr>
              <a:t>The reconstruction is shown on the right. </a:t>
            </a:r>
          </a:p>
          <a:p>
            <a:r>
              <a:rPr lang="en-US" sz="1200" kern="1200" dirty="0">
                <a:solidFill>
                  <a:schemeClr val="tx1"/>
                </a:solidFill>
                <a:effectLst/>
                <a:latin typeface="+mn-lt"/>
                <a:ea typeface="+mn-ea"/>
                <a:cs typeface="+mn-cs"/>
              </a:rPr>
              <a:t>The PSF is optimized by minimizing root-mean-square difference at window channels between the imager and the sounder. </a:t>
            </a:r>
          </a:p>
          <a:p>
            <a:r>
              <a:rPr lang="en-US" sz="1200" kern="1200" dirty="0">
                <a:solidFill>
                  <a:schemeClr val="tx1"/>
                </a:solidFill>
                <a:effectLst/>
                <a:latin typeface="+mn-lt"/>
                <a:ea typeface="+mn-ea"/>
                <a:cs typeface="+mn-cs"/>
              </a:rPr>
              <a:t>The best PSF we found is the conical method.</a:t>
            </a:r>
          </a:p>
          <a:p>
            <a:r>
              <a:rPr lang="en-US" sz="1200" kern="1200" dirty="0">
                <a:solidFill>
                  <a:schemeClr val="tx1"/>
                </a:solidFill>
                <a:effectLst/>
                <a:latin typeface="+mn-lt"/>
                <a:ea typeface="+mn-ea"/>
                <a:cs typeface="+mn-cs"/>
              </a:rPr>
              <a:t>From the PSF reconstruction, for each HIRS footprint, we have a floating point value weighted by PSF between 0.0 and 1.0, corresponding to each calculated CLAVR-x cloud type.</a:t>
            </a:r>
          </a:p>
          <a:p>
            <a:r>
              <a:rPr lang="en-US" sz="1200" kern="1200" dirty="0">
                <a:solidFill>
                  <a:schemeClr val="tx1"/>
                </a:solidFill>
                <a:effectLst/>
                <a:latin typeface="+mn-lt"/>
                <a:ea typeface="+mn-ea"/>
                <a:cs typeface="+mn-cs"/>
              </a:rPr>
              <a:t>So here’s an example. </a:t>
            </a:r>
          </a:p>
          <a:p>
            <a:r>
              <a:rPr lang="en-US" sz="1200" kern="1200" dirty="0">
                <a:solidFill>
                  <a:schemeClr val="tx1"/>
                </a:solidFill>
                <a:effectLst/>
                <a:latin typeface="+mn-lt"/>
                <a:ea typeface="+mn-ea"/>
                <a:cs typeface="+mn-cs"/>
              </a:rPr>
              <a:t>Say this HIRS footprint is occupied by come different types of clouds. Of which, the weighted fraction of cirrus is 0.93, and stratus is 0.12. </a:t>
            </a:r>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6</a:t>
            </a:fld>
            <a:endParaRPr lang="en-US"/>
          </a:p>
        </p:txBody>
      </p:sp>
    </p:spTree>
    <p:extLst>
      <p:ext uri="{BB962C8B-B14F-4D97-AF65-F5344CB8AC3E}">
        <p14:creationId xmlns:p14="http://schemas.microsoft.com/office/powerpoint/2010/main" val="1121306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interpolation and binning, now we have a dataset that has an assigned cloud type at each of the 19 HIRS levels.</a:t>
            </a:r>
          </a:p>
          <a:p>
            <a:r>
              <a:rPr lang="en-US" dirty="0"/>
              <a:t>For our study, we classify the clouds following ISCCP convention, by using 440hPa and 680hPa for the separation of high and low cloud types.</a:t>
            </a:r>
          </a:p>
          <a:p>
            <a:r>
              <a:rPr lang="en-US" dirty="0"/>
              <a:t>For each cloud type, as we mention in an earlier slide, we preserve their first three statistical moments. </a:t>
            </a:r>
          </a:p>
          <a:p>
            <a:r>
              <a:rPr lang="en-US" dirty="0"/>
              <a:t>They are the cloud fraction, the mean brightness temperature of cloudy grid, and the standard deviation of the brightness temperature.</a:t>
            </a:r>
          </a:p>
          <a:p>
            <a:r>
              <a:rPr lang="en-US" dirty="0"/>
              <a:t>In next slide, we will give a first visualization of those cloudy characteristics. </a:t>
            </a:r>
          </a:p>
        </p:txBody>
      </p:sp>
      <p:sp>
        <p:nvSpPr>
          <p:cNvPr id="4" name="Slide Number Placeholder 3"/>
          <p:cNvSpPr>
            <a:spLocks noGrp="1"/>
          </p:cNvSpPr>
          <p:nvPr>
            <p:ph type="sldNum" sz="quarter" idx="5"/>
          </p:nvPr>
        </p:nvSpPr>
        <p:spPr/>
        <p:txBody>
          <a:bodyPr/>
          <a:lstStyle/>
          <a:p>
            <a:fld id="{9706D261-4ACC-5E49-97C5-9D8FD2D9A3AF}" type="slidenum">
              <a:rPr lang="en-US" smtClean="0"/>
              <a:t>7</a:t>
            </a:fld>
            <a:endParaRPr lang="en-US"/>
          </a:p>
        </p:txBody>
      </p:sp>
    </p:spTree>
    <p:extLst>
      <p:ext uri="{BB962C8B-B14F-4D97-AF65-F5344CB8AC3E}">
        <p14:creationId xmlns:p14="http://schemas.microsoft.com/office/powerpoint/2010/main" val="336934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Though we have as many as cloud types and up to 19 spectral channels, we only discuss the window channel, which is at 11 micron, or HIRS channel 8, and the high cloud types.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first compare our cloud statistical moments’ climatology as a validation.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austral summer high cloud climatology is consistent with other literature.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high cloud fraction, or HCF, we compare with Bender et al., 2012, which shows about 30 years’ cloud climatology using ISCCP dataset.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High clouds are found the most abundant in tropics, and the least in tropical-subtropical subsidence regions.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peak is seen in the midlatitudes, where the jet stream and storm tracks carry high clouds.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Tb patterns follow the logic.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pretty simple. Where you have high clouds, where you have low Tbs.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interests us the most is the SD of Tb.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pattern roughly aligns with high cloud fraction's, where you have high clouds you can also expect high SDs, due to higher thermal contrast and uncertainties in cloud water vapor properties.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we will discuss what we find with this dataset in clouds and climate variability.</a:t>
            </a:r>
          </a:p>
        </p:txBody>
      </p:sp>
      <p:sp>
        <p:nvSpPr>
          <p:cNvPr id="4" name="Slide Number Placeholder 3"/>
          <p:cNvSpPr>
            <a:spLocks noGrp="1"/>
          </p:cNvSpPr>
          <p:nvPr>
            <p:ph type="sldNum" sz="quarter" idx="5"/>
          </p:nvPr>
        </p:nvSpPr>
        <p:spPr/>
        <p:txBody>
          <a:bodyPr/>
          <a:lstStyle/>
          <a:p>
            <a:fld id="{9706D261-4ACC-5E49-97C5-9D8FD2D9A3AF}" type="slidenum">
              <a:rPr lang="en-US" smtClean="0"/>
              <a:t>8</a:t>
            </a:fld>
            <a:endParaRPr lang="en-US"/>
          </a:p>
        </p:txBody>
      </p:sp>
    </p:spTree>
    <p:extLst>
      <p:ext uri="{BB962C8B-B14F-4D97-AF65-F5344CB8AC3E}">
        <p14:creationId xmlns:p14="http://schemas.microsoft.com/office/powerpoint/2010/main" val="37666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earlier, I investigate the </a:t>
            </a:r>
            <a:r>
              <a:rPr lang="en-US" dirty="0" err="1"/>
              <a:t>realationship</a:t>
            </a:r>
            <a:r>
              <a:rPr lang="en-US" dirty="0"/>
              <a:t> </a:t>
            </a:r>
            <a:r>
              <a:rPr lang="en-US" dirty="0" err="1"/>
              <a:t>bw</a:t>
            </a:r>
            <a:r>
              <a:rPr lang="en-US" dirty="0"/>
              <a:t> clouds and climate variability.</a:t>
            </a:r>
          </a:p>
          <a:p>
            <a:r>
              <a:rPr lang="en-US" dirty="0"/>
              <a:t>Now, we have the data.</a:t>
            </a:r>
          </a:p>
          <a:p>
            <a:r>
              <a:rPr lang="en-US" dirty="0"/>
              <a:t>Next, we can do the science.</a:t>
            </a:r>
          </a:p>
        </p:txBody>
      </p:sp>
      <p:sp>
        <p:nvSpPr>
          <p:cNvPr id="4" name="Slide Number Placeholder 3"/>
          <p:cNvSpPr>
            <a:spLocks noGrp="1"/>
          </p:cNvSpPr>
          <p:nvPr>
            <p:ph type="sldNum" sz="quarter" idx="5"/>
          </p:nvPr>
        </p:nvSpPr>
        <p:spPr/>
        <p:txBody>
          <a:bodyPr/>
          <a:lstStyle/>
          <a:p>
            <a:fld id="{9706D261-4ACC-5E49-97C5-9D8FD2D9A3AF}" type="slidenum">
              <a:rPr lang="en-US" smtClean="0"/>
              <a:t>9</a:t>
            </a:fld>
            <a:endParaRPr lang="en-US"/>
          </a:p>
        </p:txBody>
      </p:sp>
    </p:spTree>
    <p:extLst>
      <p:ext uri="{BB962C8B-B14F-4D97-AF65-F5344CB8AC3E}">
        <p14:creationId xmlns:p14="http://schemas.microsoft.com/office/powerpoint/2010/main" val="3212874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start with the scientific findings, I would like to elaborate a bit more about the unique feature we develop with the dataset, the standard deviation of the brightness temperature.</a:t>
            </a:r>
          </a:p>
          <a:p>
            <a:r>
              <a:rPr lang="en-US" dirty="0"/>
              <a:t>The first trait of sigma Tb associated with cloudiness is that the all clouds’ standard deviation of Tb is largely affected by high cloud’s standard deviation.</a:t>
            </a:r>
          </a:p>
          <a:p>
            <a:r>
              <a:rPr lang="en-US" dirty="0"/>
              <a:t>As shown in this schematic plot, upper panel, when you have a rising high clouds, the high cloud tops shift to the colder Tb, the overall spread of all cloud is also increased.</a:t>
            </a:r>
          </a:p>
          <a:p>
            <a:r>
              <a:rPr lang="en-US" dirty="0"/>
              <a:t>This will increase the all cloud sigma T.</a:t>
            </a:r>
          </a:p>
          <a:p>
            <a:endParaRPr lang="en-US" dirty="0"/>
          </a:p>
          <a:p>
            <a:r>
              <a:rPr lang="en-US" dirty="0"/>
              <a:t>Second. Let’s look at the high clouds alone. </a:t>
            </a:r>
          </a:p>
          <a:p>
            <a:r>
              <a:rPr lang="en-US" dirty="0"/>
              <a:t>When it shifts to a colder temperature, or higher latitudes, its spread doesn’t necessarily change.</a:t>
            </a:r>
          </a:p>
          <a:p>
            <a:endParaRPr lang="en-US" dirty="0"/>
          </a:p>
          <a:p>
            <a:r>
              <a:rPr lang="en-US" dirty="0"/>
              <a:t>These two principles also hole when it’s the opposite – lower high cloud tops render smaller all cloud sigma Tb.</a:t>
            </a:r>
          </a:p>
          <a:p>
            <a:endParaRPr lang="en-US" dirty="0"/>
          </a:p>
          <a:p>
            <a:r>
              <a:rPr lang="en-US" dirty="0"/>
              <a:t>I will come back to the application of this later. </a:t>
            </a:r>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10</a:t>
            </a:fld>
            <a:endParaRPr lang="en-US"/>
          </a:p>
        </p:txBody>
      </p:sp>
    </p:spTree>
    <p:extLst>
      <p:ext uri="{BB962C8B-B14F-4D97-AF65-F5344CB8AC3E}">
        <p14:creationId xmlns:p14="http://schemas.microsoft.com/office/powerpoint/2010/main" val="507256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633309" y="-864501"/>
            <a:ext cx="733465" cy="3156693"/>
            <a:chOff x="685136" y="-246616"/>
            <a:chExt cx="733465" cy="2367520"/>
          </a:xfrm>
        </p:grpSpPr>
        <p:sp>
          <p:nvSpPr>
            <p:cNvPr id="6" name="Rectangle 5"/>
            <p:cNvSpPr/>
            <p:nvPr userDrawn="1"/>
          </p:nvSpPr>
          <p:spPr>
            <a:xfrm>
              <a:off x="685136" y="-24661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308" y="1380149"/>
              <a:ext cx="489120" cy="620806"/>
            </a:xfrm>
            <a:prstGeom prst="rect">
              <a:avLst/>
            </a:prstGeom>
          </p:spPr>
        </p:pic>
      </p:grpSp>
      <p:sp>
        <p:nvSpPr>
          <p:cNvPr id="2" name="Title 1"/>
          <p:cNvSpPr>
            <a:spLocks noGrp="1"/>
          </p:cNvSpPr>
          <p:nvPr userDrawn="1">
            <p:ph type="title" hasCustomPrompt="1"/>
          </p:nvPr>
        </p:nvSpPr>
        <p:spPr>
          <a:xfrm>
            <a:off x="502908" y="3688697"/>
            <a:ext cx="7734221" cy="1485992"/>
          </a:xfrm>
        </p:spPr>
        <p:txBody>
          <a:bodyPr anchor="ctr">
            <a:normAutofit/>
          </a:bodyPr>
          <a:lstStyle>
            <a:lvl1pPr>
              <a:lnSpc>
                <a:spcPct val="90000"/>
              </a:lnSpc>
              <a:defRPr sz="4000" b="1" i="0" spc="0" baseline="0">
                <a:solidFill>
                  <a:schemeClr val="bg1"/>
                </a:solidFill>
                <a:latin typeface="Arial"/>
                <a:cs typeface="Arial"/>
              </a:defRPr>
            </a:lvl1pPr>
          </a:lstStyle>
          <a:p>
            <a:r>
              <a:rPr lang="en-US" dirty="0"/>
              <a:t>Unnecessarily extra long title of presentation</a:t>
            </a:r>
          </a:p>
        </p:txBody>
      </p:sp>
      <p:sp>
        <p:nvSpPr>
          <p:cNvPr id="11" name="Text Placeholder 19"/>
          <p:cNvSpPr>
            <a:spLocks noGrp="1"/>
          </p:cNvSpPr>
          <p:nvPr userDrawn="1">
            <p:ph type="body" sz="quarter" idx="10" hasCustomPrompt="1"/>
          </p:nvPr>
        </p:nvSpPr>
        <p:spPr>
          <a:xfrm>
            <a:off x="530694" y="6279764"/>
            <a:ext cx="7734222" cy="370205"/>
          </a:xfrm>
        </p:spPr>
        <p:txBody>
          <a:bodyPr anchor="ctr">
            <a:noAutofit/>
          </a:bodyPr>
          <a:lstStyle>
            <a:lvl1pPr marL="0" indent="0">
              <a:buNone/>
              <a:defRPr sz="1100" b="1" spc="80" baseline="0">
                <a:solidFill>
                  <a:srgbClr val="A6A6A6"/>
                </a:solidFill>
                <a:latin typeface="Arial"/>
                <a:cs typeface="Arial"/>
              </a:defRPr>
            </a:lvl1pPr>
          </a:lstStyle>
          <a:p>
            <a:pPr lvl="0"/>
            <a:r>
              <a:rPr lang="en-US" dirty="0"/>
              <a:t>INDIANA UNIVERSITY BLOOMINGTON</a:t>
            </a:r>
          </a:p>
        </p:txBody>
      </p:sp>
      <p:sp>
        <p:nvSpPr>
          <p:cNvPr id="9" name="Text Placeholder 19"/>
          <p:cNvSpPr>
            <a:spLocks noGrp="1"/>
          </p:cNvSpPr>
          <p:nvPr>
            <p:ph type="body" sz="quarter" idx="11" hasCustomPrompt="1"/>
          </p:nvPr>
        </p:nvSpPr>
        <p:spPr>
          <a:xfrm>
            <a:off x="530694" y="3258480"/>
            <a:ext cx="7734222" cy="336549"/>
          </a:xfrm>
        </p:spPr>
        <p:txBody>
          <a:bodyPr anchor="ctr">
            <a:noAutofit/>
          </a:bodyPr>
          <a:lstStyle>
            <a:lvl1pPr marL="0" indent="0">
              <a:buNone/>
              <a:defRPr sz="1800" b="0" spc="0" baseline="0">
                <a:solidFill>
                  <a:srgbClr val="A6A6A6"/>
                </a:solidFill>
                <a:latin typeface="Arial"/>
                <a:cs typeface="Arial"/>
              </a:defRPr>
            </a:lvl1pPr>
          </a:lstStyle>
          <a:p>
            <a:pPr lvl="0"/>
            <a:r>
              <a:rPr lang="en-US" dirty="0"/>
              <a:t>SUBHEAD OR NAME OF SCHOOL, DEPARTMENT, OR UNIT</a:t>
            </a:r>
          </a:p>
        </p:txBody>
      </p:sp>
    </p:spTree>
    <p:extLst>
      <p:ext uri="{BB962C8B-B14F-4D97-AF65-F5344CB8AC3E}">
        <p14:creationId xmlns:p14="http://schemas.microsoft.com/office/powerpoint/2010/main" val="12566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94" y="3187347"/>
            <a:ext cx="184731" cy="369332"/>
          </a:xfrm>
          <a:prstGeom prst="rect">
            <a:avLst/>
          </a:prstGeom>
          <a:noFill/>
        </p:spPr>
        <p:txBody>
          <a:bodyPr wrap="none" rtlCol="0">
            <a:spAutoFit/>
          </a:bodyPr>
          <a:lstStyle/>
          <a:p>
            <a:endParaRPr lang="en-US" sz="1800" dirty="0"/>
          </a:p>
        </p:txBody>
      </p:sp>
      <p:sp>
        <p:nvSpPr>
          <p:cNvPr id="10" name="TextBox 9"/>
          <p:cNvSpPr txBox="1"/>
          <p:nvPr userDrawn="1"/>
        </p:nvSpPr>
        <p:spPr>
          <a:xfrm>
            <a:off x="1378694" y="3187347"/>
            <a:ext cx="184731" cy="369332"/>
          </a:xfrm>
          <a:prstGeom prst="rect">
            <a:avLst/>
          </a:prstGeom>
          <a:noFill/>
        </p:spPr>
        <p:txBody>
          <a:bodyPr wrap="none" rtlCol="0">
            <a:spAutoFit/>
          </a:bodyPr>
          <a:lstStyle/>
          <a:p>
            <a:endParaRPr lang="en-US" sz="1800" dirty="0"/>
          </a:p>
        </p:txBody>
      </p:sp>
      <p:sp>
        <p:nvSpPr>
          <p:cNvPr id="11" name="TextBox 10"/>
          <p:cNvSpPr txBox="1"/>
          <p:nvPr userDrawn="1"/>
        </p:nvSpPr>
        <p:spPr>
          <a:xfrm>
            <a:off x="1378694" y="3187347"/>
            <a:ext cx="184731" cy="369332"/>
          </a:xfrm>
          <a:prstGeom prst="rect">
            <a:avLst/>
          </a:prstGeom>
          <a:noFill/>
        </p:spPr>
        <p:txBody>
          <a:bodyPr wrap="none" rtlCol="0">
            <a:spAutoFit/>
          </a:bodyPr>
          <a:lstStyle/>
          <a:p>
            <a:endParaRPr lang="en-US" sz="1800" dirty="0"/>
          </a:p>
        </p:txBody>
      </p:sp>
      <p:sp>
        <p:nvSpPr>
          <p:cNvPr id="14" name="Title 13"/>
          <p:cNvSpPr>
            <a:spLocks noGrp="1"/>
          </p:cNvSpPr>
          <p:nvPr>
            <p:ph type="title" hasCustomPrompt="1"/>
          </p:nvPr>
        </p:nvSpPr>
        <p:spPr>
          <a:xfrm>
            <a:off x="506694" y="3032696"/>
            <a:ext cx="6802482" cy="875880"/>
          </a:xfrm>
        </p:spPr>
        <p:txBody>
          <a:bodyPr anchor="ctr">
            <a:noAutofit/>
          </a:bodyPr>
          <a:lstStyle>
            <a:lvl1pPr>
              <a:defRPr sz="4000" b="1" i="0" spc="0" baseline="0">
                <a:solidFill>
                  <a:srgbClr val="FFFFFF"/>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708452"/>
            <a:ext cx="3700462" cy="336549"/>
          </a:xfrm>
        </p:spPr>
        <p:txBody>
          <a:bodyPr anchor="ctr">
            <a:noAutofit/>
          </a:bodyPr>
          <a:lstStyle>
            <a:lvl1pPr marL="0" indent="0">
              <a:buNone/>
              <a:defRPr sz="1400" b="1" i="0" spc="50" baseline="0">
                <a:solidFill>
                  <a:srgbClr val="A6A6A6"/>
                </a:solidFill>
                <a:latin typeface="Arial"/>
                <a:cs typeface="Arial"/>
              </a:defRPr>
            </a:lvl1pPr>
          </a:lstStyle>
          <a:p>
            <a:pPr lvl="0"/>
            <a:r>
              <a:rPr lang="en-US" dirty="0"/>
              <a:t>SECTION NUMBER OR SUBTITLE</a:t>
            </a:r>
          </a:p>
        </p:txBody>
      </p:sp>
      <p:sp>
        <p:nvSpPr>
          <p:cNvPr id="4" name="Rectangle 3"/>
          <p:cNvSpPr/>
          <p:nvPr userDrawn="1"/>
        </p:nvSpPr>
        <p:spPr>
          <a:xfrm>
            <a:off x="-14942" y="2709333"/>
            <a:ext cx="148614" cy="1115608"/>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832" y="1012097"/>
            <a:ext cx="8004391" cy="932087"/>
          </a:xfrm>
        </p:spPr>
        <p:txBody>
          <a:bodyPr>
            <a:normAutofit/>
          </a:bodyPr>
          <a:lstStyle>
            <a:lvl1pPr>
              <a:defRPr sz="3000" b="1" i="0" cap="none" spc="0">
                <a:solidFill>
                  <a:srgbClr val="404041"/>
                </a:solidFill>
                <a:latin typeface="Arial"/>
                <a:cs typeface="Arial"/>
              </a:defRPr>
            </a:lvl1pPr>
          </a:lstStyle>
          <a:p>
            <a:r>
              <a:rPr lang="en-US" dirty="0"/>
              <a:t>Click to edit master title style</a:t>
            </a:r>
          </a:p>
        </p:txBody>
      </p:sp>
      <p:sp>
        <p:nvSpPr>
          <p:cNvPr id="5" name="Rectangle 4"/>
          <p:cNvSpPr/>
          <p:nvPr userDrawn="1"/>
        </p:nvSpPr>
        <p:spPr>
          <a:xfrm>
            <a:off x="0" y="1277113"/>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 Placeholder 19"/>
          <p:cNvSpPr>
            <a:spLocks noGrp="1"/>
          </p:cNvSpPr>
          <p:nvPr>
            <p:ph type="body" sz="quarter" idx="10" hasCustomPrompt="1"/>
          </p:nvPr>
        </p:nvSpPr>
        <p:spPr>
          <a:xfrm>
            <a:off x="4833956" y="379932"/>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a:t>SECTION TITLE OR SUBTITLE</a:t>
            </a:r>
          </a:p>
        </p:txBody>
      </p:sp>
      <p:sp>
        <p:nvSpPr>
          <p:cNvPr id="4" name="TextBox 3"/>
          <p:cNvSpPr txBox="1"/>
          <p:nvPr userDrawn="1"/>
        </p:nvSpPr>
        <p:spPr>
          <a:xfrm>
            <a:off x="3556005" y="4721413"/>
            <a:ext cx="184731" cy="369332"/>
          </a:xfrm>
          <a:prstGeom prst="rect">
            <a:avLst/>
          </a:prstGeom>
          <a:noFill/>
        </p:spPr>
        <p:txBody>
          <a:bodyPr wrap="none" rtlCol="0">
            <a:spAutoFit/>
          </a:bodyPr>
          <a:lstStyle/>
          <a:p>
            <a:endParaRPr lang="en-US" sz="1800" dirty="0"/>
          </a:p>
        </p:txBody>
      </p:sp>
      <p:sp>
        <p:nvSpPr>
          <p:cNvPr id="7" name="Text Placeholder 2"/>
          <p:cNvSpPr>
            <a:spLocks noGrp="1"/>
          </p:cNvSpPr>
          <p:nvPr>
            <p:ph idx="1" hasCustomPrompt="1"/>
          </p:nvPr>
        </p:nvSpPr>
        <p:spPr>
          <a:xfrm>
            <a:off x="518824" y="2172542"/>
            <a:ext cx="8015594" cy="3747511"/>
          </a:xfrm>
          <a:prstGeom prst="rect">
            <a:avLst/>
          </a:prstGeom>
        </p:spPr>
        <p:txBody>
          <a:bodyPr vert="horz" lIns="91440" tIns="45720" rIns="91440" bIns="45720" rtlCol="0">
            <a:normAutofit/>
          </a:bodyPr>
          <a:lstStyle>
            <a:lvl1pPr marL="342892" marR="0" indent="-342892" algn="l" defTabSz="457189"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12" name="Group 11"/>
          <p:cNvGrpSpPr/>
          <p:nvPr userDrawn="1"/>
        </p:nvGrpSpPr>
        <p:grpSpPr>
          <a:xfrm>
            <a:off x="-30788" y="6215359"/>
            <a:ext cx="9228667" cy="705284"/>
            <a:chOff x="-30788" y="4661517"/>
            <a:chExt cx="9228667" cy="528963"/>
          </a:xfrm>
        </p:grpSpPr>
        <p:sp>
          <p:nvSpPr>
            <p:cNvPr id="14" name="Rectangle 1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52592"/>
              <a:ext cx="3613600" cy="173124"/>
            </a:xfrm>
            <a:prstGeom prst="rect">
              <a:avLst/>
            </a:prstGeom>
            <a:noFill/>
          </p:spPr>
          <p:txBody>
            <a:bodyPr wrap="square" rtlCol="0" anchor="ctr">
              <a:spAutoFit/>
            </a:bodyPr>
            <a:lstStyle/>
            <a:p>
              <a:r>
                <a:rPr lang="en-US" sz="900" dirty="0">
                  <a:solidFill>
                    <a:srgbClr val="FFFFFF"/>
                  </a:solidFill>
                </a:rPr>
                <a:t>INDIANA UNIVERSITY BLOOMINGTON</a:t>
              </a:r>
            </a:p>
          </p:txBody>
        </p:sp>
      </p:grpSp>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7" y="619181"/>
            <a:ext cx="4560579" cy="1039091"/>
          </a:xfrm>
          <a:prstGeom prst="rect">
            <a:avLst/>
          </a:prstGeom>
        </p:spPr>
        <p:txBody>
          <a:bodyPr vert="horz" lIns="91440" tIns="45720" rIns="91440" bIns="45720" rtlCol="0" anchor="ctr">
            <a:noAutofit/>
          </a:bodyPr>
          <a:lstStyle>
            <a:lvl1pPr>
              <a:defRPr sz="3000" b="1" i="0" spc="0">
                <a:solidFill>
                  <a:srgbClr val="40404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25307" y="2172540"/>
            <a:ext cx="4560579" cy="3723149"/>
          </a:xfrm>
          <a:prstGeom prst="rect">
            <a:avLst/>
          </a:prstGeom>
        </p:spPr>
        <p:txBody>
          <a:bodyPr vert="horz" lIns="91440" tIns="45720" rIns="91440" bIns="45720" rtlCol="0">
            <a:normAutofit/>
          </a:bodyPr>
          <a:lstStyle>
            <a:lvl1pPr marL="342892" indent="-342892">
              <a:lnSpc>
                <a:spcPct val="100000"/>
              </a:lnSpc>
              <a:buFont typeface="Arial"/>
              <a:buChar char="•"/>
              <a:defRPr sz="1800">
                <a:solidFill>
                  <a:srgbClr val="404041"/>
                </a:solidFill>
                <a:latin typeface="Arial"/>
                <a:cs typeface="Arial"/>
              </a:defRPr>
            </a:lvl1pPr>
            <a:lvl2pPr marL="742931" indent="-285743">
              <a:lnSpc>
                <a:spcPct val="100000"/>
              </a:lnSpc>
              <a:buFont typeface="Arial"/>
              <a:buChar char="•"/>
              <a:defRPr sz="1800">
                <a:solidFill>
                  <a:srgbClr val="404041"/>
                </a:solidFill>
                <a:latin typeface="Arial"/>
                <a:cs typeface="Arial"/>
              </a:defRPr>
            </a:lvl2pPr>
            <a:lvl3pPr marL="1142972" indent="-228594">
              <a:lnSpc>
                <a:spcPct val="100000"/>
              </a:lnSpc>
              <a:buFont typeface="Arial"/>
              <a:buChar char="•"/>
              <a:defRPr sz="1800">
                <a:solidFill>
                  <a:srgbClr val="404041"/>
                </a:solidFill>
                <a:latin typeface="Arial"/>
                <a:cs typeface="Arial"/>
              </a:defRPr>
            </a:lvl3pPr>
            <a:lvl4pPr marL="1600160" indent="-228594">
              <a:lnSpc>
                <a:spcPct val="100000"/>
              </a:lnSpc>
              <a:buFont typeface="Arial"/>
              <a:buChar char="•"/>
              <a:defRPr sz="1800">
                <a:solidFill>
                  <a:srgbClr val="404041"/>
                </a:solidFill>
                <a:latin typeface="Arial"/>
                <a:cs typeface="Arial"/>
              </a:defRPr>
            </a:lvl4pPr>
            <a:lvl5pPr marL="2057348" indent="-228594">
              <a:lnSpc>
                <a:spcPct val="100000"/>
              </a:lnSpc>
              <a:buFont typeface="Arial"/>
              <a:buChar char="•"/>
              <a:defRPr sz="1800">
                <a:solidFill>
                  <a:srgbClr val="40404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73063" y="0"/>
            <a:ext cx="3570941" cy="6858000"/>
          </a:xfrm>
        </p:spPr>
        <p:txBody>
          <a:bodyPr/>
          <a:lstStyle/>
          <a:p>
            <a:r>
              <a:rPr lang="en-US"/>
              <a:t>Click icon to add picture</a:t>
            </a:r>
          </a:p>
        </p:txBody>
      </p:sp>
      <p:sp>
        <p:nvSpPr>
          <p:cNvPr id="17" name="Rectangle 16"/>
          <p:cNvSpPr/>
          <p:nvPr userDrawn="1"/>
        </p:nvSpPr>
        <p:spPr>
          <a:xfrm>
            <a:off x="0" y="649069"/>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9" name="Group 8"/>
          <p:cNvGrpSpPr/>
          <p:nvPr userDrawn="1"/>
        </p:nvGrpSpPr>
        <p:grpSpPr>
          <a:xfrm>
            <a:off x="635308" y="6215359"/>
            <a:ext cx="387197" cy="705284"/>
            <a:chOff x="635303" y="4661517"/>
            <a:chExt cx="387197" cy="528963"/>
          </a:xfrm>
        </p:grpSpPr>
        <p:sp>
          <p:nvSpPr>
            <p:cNvPr id="11" name="Rectangle 10"/>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Tree>
    <p:extLst>
      <p:ext uri="{BB962C8B-B14F-4D97-AF65-F5344CB8AC3E}">
        <p14:creationId xmlns:p14="http://schemas.microsoft.com/office/powerpoint/2010/main" val="322038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3353" y="1012097"/>
            <a:ext cx="8004409" cy="932087"/>
          </a:xfrm>
        </p:spPr>
        <p:txBody>
          <a:bodyPr>
            <a:normAutofit/>
          </a:bodyPr>
          <a:lstStyle>
            <a:lvl1pPr>
              <a:defRPr sz="3000" b="1" i="0" cap="none" spc="0">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23353" y="2173875"/>
            <a:ext cx="8011069" cy="3758359"/>
          </a:xfrm>
        </p:spPr>
        <p:txBody>
          <a:bodyPr>
            <a:normAutofit/>
          </a:bodyPr>
          <a:lstStyle>
            <a:lvl1pPr marL="342892" indent="-342892" algn="l">
              <a:lnSpc>
                <a:spcPct val="100000"/>
              </a:lnSpc>
              <a:buFont typeface="+mj-lt"/>
              <a:buAutoNum type="arabicPeriod"/>
              <a:defRPr sz="1800" spc="0">
                <a:solidFill>
                  <a:schemeClr val="bg1"/>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3" name="Text Placeholder 19"/>
          <p:cNvSpPr>
            <a:spLocks noGrp="1"/>
          </p:cNvSpPr>
          <p:nvPr>
            <p:ph type="body" sz="quarter" idx="10" hasCustomPrompt="1"/>
          </p:nvPr>
        </p:nvSpPr>
        <p:spPr>
          <a:xfrm>
            <a:off x="4833956" y="379932"/>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a:t>SECTION TITLE OR SUBTITLE</a:t>
            </a:r>
          </a:p>
        </p:txBody>
      </p:sp>
      <p:sp>
        <p:nvSpPr>
          <p:cNvPr id="23" name="Rectangle 22"/>
          <p:cNvSpPr/>
          <p:nvPr userDrawn="1"/>
        </p:nvSpPr>
        <p:spPr>
          <a:xfrm>
            <a:off x="0" y="1277113"/>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1" name="Group 10"/>
          <p:cNvGrpSpPr/>
          <p:nvPr userDrawn="1"/>
        </p:nvGrpSpPr>
        <p:grpSpPr>
          <a:xfrm>
            <a:off x="-30788" y="6215359"/>
            <a:ext cx="9228667" cy="705284"/>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5" name="Picture 14"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16" name="TextBox 15"/>
            <p:cNvSpPr txBox="1"/>
            <p:nvPr userDrawn="1"/>
          </p:nvSpPr>
          <p:spPr>
            <a:xfrm>
              <a:off x="1030972" y="4852592"/>
              <a:ext cx="3613600" cy="173124"/>
            </a:xfrm>
            <a:prstGeom prst="rect">
              <a:avLst/>
            </a:prstGeom>
            <a:noFill/>
          </p:spPr>
          <p:txBody>
            <a:bodyPr wrap="square" rtlCol="0" anchor="ctr">
              <a:spAutoFit/>
            </a:bodyPr>
            <a:lstStyle/>
            <a:p>
              <a:r>
                <a:rPr lang="en-US" sz="900" dirty="0">
                  <a:solidFill>
                    <a:srgbClr val="FFFFFF"/>
                  </a:solidFill>
                </a:rPr>
                <a:t>INDIANA UNIVERSITY BLOOMINGTON</a:t>
              </a:r>
            </a:p>
          </p:txBody>
        </p:sp>
      </p:gr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0129" y="619181"/>
            <a:ext cx="4560579" cy="1039091"/>
          </a:xfrm>
          <a:prstGeom prst="rect">
            <a:avLst/>
          </a:prstGeom>
        </p:spPr>
        <p:txBody>
          <a:bodyPr vert="horz" lIns="91440" tIns="45720" rIns="91440" bIns="45720" rtlCol="0" anchor="ctr">
            <a:noAutofit/>
          </a:bodyPr>
          <a:lstStyle>
            <a:lvl1pPr>
              <a:defRPr sz="3000" b="1" i="0" spc="0">
                <a:solidFill>
                  <a:schemeClr val="bg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30129" y="2172542"/>
            <a:ext cx="4560579" cy="3735329"/>
          </a:xfrm>
          <a:prstGeom prst="rect">
            <a:avLst/>
          </a:prstGeom>
        </p:spPr>
        <p:txBody>
          <a:bodyPr vert="horz" lIns="91440" tIns="45720" rIns="91440" bIns="45720" rtlCol="0">
            <a:normAutofit/>
          </a:bodyPr>
          <a:lstStyle>
            <a:lvl1pPr marL="342892" indent="-342892">
              <a:lnSpc>
                <a:spcPct val="100000"/>
              </a:lnSpc>
              <a:buFont typeface="Arial"/>
              <a:buChar char="•"/>
              <a:defRPr sz="1800">
                <a:solidFill>
                  <a:schemeClr val="bg1"/>
                </a:solidFill>
                <a:latin typeface="Arial"/>
                <a:cs typeface="Arial"/>
              </a:defRPr>
            </a:lvl1pPr>
            <a:lvl2pPr marL="742931" indent="-285743">
              <a:lnSpc>
                <a:spcPct val="100000"/>
              </a:lnSpc>
              <a:buFont typeface="Arial"/>
              <a:buChar char="•"/>
              <a:defRPr sz="1800">
                <a:solidFill>
                  <a:schemeClr val="bg1"/>
                </a:solidFill>
                <a:latin typeface="Arial"/>
                <a:cs typeface="Arial"/>
              </a:defRPr>
            </a:lvl2pPr>
            <a:lvl3pPr marL="1142972" indent="-228594">
              <a:lnSpc>
                <a:spcPct val="100000"/>
              </a:lnSpc>
              <a:buFont typeface="Arial"/>
              <a:buChar char="•"/>
              <a:defRPr sz="1800">
                <a:solidFill>
                  <a:schemeClr val="bg1"/>
                </a:solidFill>
                <a:latin typeface="Arial"/>
                <a:cs typeface="Arial"/>
              </a:defRPr>
            </a:lvl3pPr>
            <a:lvl4pPr marL="1600160" indent="-228594">
              <a:lnSpc>
                <a:spcPct val="100000"/>
              </a:lnSpc>
              <a:buFont typeface="Arial"/>
              <a:buChar char="•"/>
              <a:defRPr sz="1800">
                <a:solidFill>
                  <a:schemeClr val="bg1"/>
                </a:solidFill>
                <a:latin typeface="Arial"/>
                <a:cs typeface="Arial"/>
              </a:defRPr>
            </a:lvl4pPr>
            <a:lvl5pPr marL="2057348" indent="-228594">
              <a:lnSpc>
                <a:spcPct val="100000"/>
              </a:lnSpc>
              <a:buFont typeface="Arial"/>
              <a:buChar char="•"/>
              <a:defRPr sz="1800">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64913" y="0"/>
            <a:ext cx="3570941" cy="6858000"/>
          </a:xfrm>
        </p:spPr>
        <p:txBody>
          <a:bodyPr/>
          <a:lstStyle/>
          <a:p>
            <a:r>
              <a:rPr lang="en-US"/>
              <a:t>Click icon to add picture</a:t>
            </a:r>
            <a:endParaRPr lang="en-US" dirty="0"/>
          </a:p>
        </p:txBody>
      </p:sp>
      <p:sp>
        <p:nvSpPr>
          <p:cNvPr id="13" name="Rectangle 12"/>
          <p:cNvSpPr/>
          <p:nvPr userDrawn="1"/>
        </p:nvSpPr>
        <p:spPr>
          <a:xfrm>
            <a:off x="-15847" y="649069"/>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9" name="Group 8"/>
          <p:cNvGrpSpPr/>
          <p:nvPr userDrawn="1"/>
        </p:nvGrpSpPr>
        <p:grpSpPr>
          <a:xfrm>
            <a:off x="635308" y="6215359"/>
            <a:ext cx="387197" cy="705284"/>
            <a:chOff x="635303" y="4661517"/>
            <a:chExt cx="387197" cy="528963"/>
          </a:xfrm>
        </p:grpSpPr>
        <p:sp>
          <p:nvSpPr>
            <p:cNvPr id="12" name="Rectangle 11"/>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Tree>
    <p:extLst>
      <p:ext uri="{BB962C8B-B14F-4D97-AF65-F5344CB8AC3E}">
        <p14:creationId xmlns:p14="http://schemas.microsoft.com/office/powerpoint/2010/main" val="11433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8" name="Group 7"/>
          <p:cNvGrpSpPr/>
          <p:nvPr userDrawn="1"/>
        </p:nvGrpSpPr>
        <p:grpSpPr>
          <a:xfrm>
            <a:off x="-30788" y="6215359"/>
            <a:ext cx="9228667" cy="705284"/>
            <a:chOff x="-30788" y="4661517"/>
            <a:chExt cx="9228667" cy="528963"/>
          </a:xfrm>
        </p:grpSpPr>
        <p:sp>
          <p:nvSpPr>
            <p:cNvPr id="9" name="Rectangle 8"/>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12" name="TextBox 11"/>
            <p:cNvSpPr txBox="1"/>
            <p:nvPr userDrawn="1"/>
          </p:nvSpPr>
          <p:spPr>
            <a:xfrm>
              <a:off x="1030972" y="4852592"/>
              <a:ext cx="3613600" cy="173124"/>
            </a:xfrm>
            <a:prstGeom prst="rect">
              <a:avLst/>
            </a:prstGeom>
            <a:noFill/>
          </p:spPr>
          <p:txBody>
            <a:bodyPr wrap="square" rtlCol="0" anchor="ctr">
              <a:spAutoFit/>
            </a:bodyPr>
            <a:lstStyle/>
            <a:p>
              <a:r>
                <a:rPr lang="en-US" sz="900" dirty="0">
                  <a:solidFill>
                    <a:srgbClr val="FFFFFF"/>
                  </a:solidFill>
                </a:rPr>
                <a:t>INDIANA UNIVERSITY BLOOMINGTON</a:t>
              </a:r>
            </a:p>
          </p:txBody>
        </p:sp>
      </p:grpSp>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30788" y="6215359"/>
            <a:ext cx="9228667" cy="705284"/>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5" name="Picture 14"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16" name="TextBox 15"/>
            <p:cNvSpPr txBox="1"/>
            <p:nvPr userDrawn="1"/>
          </p:nvSpPr>
          <p:spPr>
            <a:xfrm>
              <a:off x="1030972" y="4852592"/>
              <a:ext cx="3613600" cy="173124"/>
            </a:xfrm>
            <a:prstGeom prst="rect">
              <a:avLst/>
            </a:prstGeom>
            <a:noFill/>
          </p:spPr>
          <p:txBody>
            <a:bodyPr wrap="square" rtlCol="0" anchor="ctr">
              <a:spAutoFit/>
            </a:bodyPr>
            <a:lstStyle/>
            <a:p>
              <a:r>
                <a:rPr lang="en-US" sz="900" dirty="0">
                  <a:solidFill>
                    <a:srgbClr val="FFFFFF"/>
                  </a:solidFill>
                </a:rPr>
                <a:t>INDIANA UNIVERSITY BLOOMINGTON</a:t>
              </a:r>
            </a:p>
          </p:txBody>
        </p:sp>
      </p:grpSp>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7" y="907199"/>
            <a:ext cx="7859185"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189" indent="0">
              <a:lnSpc>
                <a:spcPct val="100000"/>
              </a:lnSpc>
              <a:buNone/>
              <a:defRPr sz="1600">
                <a:solidFill>
                  <a:schemeClr val="bg1"/>
                </a:solidFill>
                <a:latin typeface="Arial"/>
                <a:cs typeface="Arial"/>
              </a:defRPr>
            </a:lvl2pPr>
            <a:lvl3pPr marL="914378" indent="0">
              <a:lnSpc>
                <a:spcPct val="100000"/>
              </a:lnSpc>
              <a:buNone/>
              <a:defRPr sz="1600">
                <a:solidFill>
                  <a:schemeClr val="bg1"/>
                </a:solidFill>
                <a:latin typeface="Arial"/>
                <a:cs typeface="Arial"/>
              </a:defRPr>
            </a:lvl3pPr>
            <a:lvl4pPr marL="1371566"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a:t>Click to edit Master text styles</a:t>
            </a:r>
          </a:p>
        </p:txBody>
      </p:sp>
      <p:sp>
        <p:nvSpPr>
          <p:cNvPr id="10" name="Rectangle 9"/>
          <p:cNvSpPr/>
          <p:nvPr userDrawn="1"/>
        </p:nvSpPr>
        <p:spPr>
          <a:xfrm>
            <a:off x="-15847" y="907199"/>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5" name="Picture 14" descr="IUB_ftp.H.2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0367" y="5768093"/>
            <a:ext cx="4418054" cy="617577"/>
          </a:xfrm>
          <a:prstGeom prst="rect">
            <a:avLst/>
          </a:prstGeom>
        </p:spPr>
      </p:pic>
      <p:sp>
        <p:nvSpPr>
          <p:cNvPr id="12" name="Rectangle 11"/>
          <p:cNvSpPr/>
          <p:nvPr userDrawn="1"/>
        </p:nvSpPr>
        <p:spPr>
          <a:xfrm>
            <a:off x="631042" y="5647450"/>
            <a:ext cx="536130" cy="1229441"/>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12" descr="tab-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348" y="5768091"/>
            <a:ext cx="357525" cy="605044"/>
          </a:xfrm>
          <a:prstGeom prst="rect">
            <a:avLst/>
          </a:prstGeom>
        </p:spPr>
      </p:pic>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846139"/>
            <a:ext cx="680248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61892" y="2119921"/>
            <a:ext cx="6802482" cy="42870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Lst>
  <p:txStyles>
    <p:titleStyle>
      <a:lvl1pPr algn="l" defTabSz="457189" rtl="0" eaLnBrk="1" latinLnBrk="0" hangingPunct="1">
        <a:spcBef>
          <a:spcPct val="0"/>
        </a:spcBef>
        <a:buNone/>
        <a:defRPr sz="3200" b="1" i="0" kern="100" spc="0">
          <a:solidFill>
            <a:schemeClr val="tx1"/>
          </a:solidFill>
          <a:latin typeface="Arial"/>
          <a:ea typeface="+mj-ea"/>
          <a:cs typeface="Arial"/>
        </a:defRPr>
      </a:lvl1pPr>
    </p:titleStyle>
    <p:bodyStyle>
      <a:lvl1pPr marL="342892" indent="-342892" algn="l" defTabSz="457189"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31" indent="-285743" algn="l" defTabSz="457189"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2972" indent="-228594" algn="l" defTabSz="457189"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160" indent="-228594" algn="l" defTabSz="457189"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348" indent="-228594" algn="l" defTabSz="457189"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698" y="2798583"/>
            <a:ext cx="7734221" cy="1114494"/>
          </a:xfrm>
        </p:spPr>
        <p:txBody>
          <a:bodyPr>
            <a:normAutofit fontScale="90000"/>
          </a:bodyPr>
          <a:lstStyle/>
          <a:p>
            <a:r>
              <a:rPr lang="en-US" b="0" dirty="0"/>
              <a:t>Southern Hemisphere Cloud-climate Variability Detection by Legacy Satellites</a:t>
            </a:r>
            <a:endParaRPr lang="en-US" dirty="0"/>
          </a:p>
        </p:txBody>
      </p:sp>
      <p:sp>
        <p:nvSpPr>
          <p:cNvPr id="3" name="Text Placeholder 2"/>
          <p:cNvSpPr>
            <a:spLocks noGrp="1"/>
          </p:cNvSpPr>
          <p:nvPr>
            <p:ph type="body" sz="quarter" idx="10"/>
          </p:nvPr>
        </p:nvSpPr>
        <p:spPr>
          <a:xfrm>
            <a:off x="530694" y="4852809"/>
            <a:ext cx="7734222" cy="442039"/>
          </a:xfrm>
        </p:spPr>
        <p:txBody>
          <a:bodyPr/>
          <a:lstStyle/>
          <a:p>
            <a:r>
              <a:rPr lang="en-US" b="0" baseline="30000" dirty="0"/>
              <a:t>1 </a:t>
            </a:r>
            <a:r>
              <a:rPr lang="en-US" b="0" dirty="0"/>
              <a:t>Indiana University Bloomington</a:t>
            </a:r>
          </a:p>
          <a:p>
            <a:r>
              <a:rPr lang="en-US" b="0" baseline="30000" dirty="0"/>
              <a:t>2</a:t>
            </a:r>
            <a:r>
              <a:rPr lang="en-US" b="0" dirty="0"/>
              <a:t> NASA JPL, CALTECH</a:t>
            </a:r>
          </a:p>
        </p:txBody>
      </p:sp>
      <p:sp>
        <p:nvSpPr>
          <p:cNvPr id="4" name="Text Placeholder 3"/>
          <p:cNvSpPr>
            <a:spLocks noGrp="1"/>
          </p:cNvSpPr>
          <p:nvPr>
            <p:ph type="body" sz="quarter" idx="11"/>
          </p:nvPr>
        </p:nvSpPr>
        <p:spPr>
          <a:xfrm>
            <a:off x="530694" y="4270632"/>
            <a:ext cx="7734222" cy="252412"/>
          </a:xfrm>
        </p:spPr>
        <p:txBody>
          <a:bodyPr/>
          <a:lstStyle/>
          <a:p>
            <a:r>
              <a:rPr lang="en-US" dirty="0"/>
              <a:t>Shay Liu</a:t>
            </a:r>
            <a:r>
              <a:rPr lang="en-US" baseline="30000" dirty="0"/>
              <a:t>1</a:t>
            </a:r>
            <a:r>
              <a:rPr lang="en-US" dirty="0"/>
              <a:t>, Paul Staten</a:t>
            </a:r>
            <a:r>
              <a:rPr lang="en-US" baseline="30000" dirty="0"/>
              <a:t>1,2</a:t>
            </a:r>
            <a:r>
              <a:rPr lang="en-US" dirty="0"/>
              <a:t>, Brian Kahn</a:t>
            </a:r>
            <a:r>
              <a:rPr lang="en-US" baseline="30000" dirty="0"/>
              <a:t>2</a:t>
            </a:r>
            <a:r>
              <a:rPr lang="en-US" dirty="0"/>
              <a:t>, and Mathias Schreier</a:t>
            </a:r>
            <a:r>
              <a:rPr lang="en-US" baseline="30000" dirty="0"/>
              <a:t>2</a:t>
            </a:r>
          </a:p>
        </p:txBody>
      </p:sp>
    </p:spTree>
    <p:extLst>
      <p:ext uri="{BB962C8B-B14F-4D97-AF65-F5344CB8AC3E}">
        <p14:creationId xmlns:p14="http://schemas.microsoft.com/office/powerpoint/2010/main" val="91901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5B1AAB-C79C-3848-BB53-7232B4168E0A}"/>
              </a:ext>
            </a:extLst>
          </p:cNvPr>
          <p:cNvPicPr>
            <a:picLocks noChangeAspect="1"/>
          </p:cNvPicPr>
          <p:nvPr/>
        </p:nvPicPr>
        <p:blipFill rotWithShape="1">
          <a:blip r:embed="rId3"/>
          <a:srcRect t="46624"/>
          <a:stretch/>
        </p:blipFill>
        <p:spPr>
          <a:xfrm>
            <a:off x="1095828" y="3280228"/>
            <a:ext cx="3352800" cy="2352221"/>
          </a:xfrm>
          <a:prstGeom prst="rect">
            <a:avLst/>
          </a:prstGeom>
        </p:spPr>
      </p:pic>
      <p:sp>
        <p:nvSpPr>
          <p:cNvPr id="5" name="Title 1">
            <a:extLst>
              <a:ext uri="{FF2B5EF4-FFF2-40B4-BE49-F238E27FC236}">
                <a16:creationId xmlns:a16="http://schemas.microsoft.com/office/drawing/2014/main" id="{D9A2A70B-7DC5-9E41-9F23-743856A678E8}"/>
              </a:ext>
            </a:extLst>
          </p:cNvPr>
          <p:cNvSpPr txBox="1">
            <a:spLocks/>
          </p:cNvSpPr>
          <p:nvPr/>
        </p:nvSpPr>
        <p:spPr>
          <a:xfrm>
            <a:off x="798287" y="465874"/>
            <a:ext cx="7837714" cy="759676"/>
          </a:xfrm>
          <a:prstGeom prst="rect">
            <a:avLst/>
          </a:prstGeom>
        </p:spPr>
        <p:txBody>
          <a:bodyPr>
            <a:normAutofit/>
          </a:bodyPr>
          <a:lstStyle>
            <a:lvl1pPr algn="l" defTabSz="457189" rtl="0" eaLnBrk="1" latinLnBrk="0" hangingPunct="1">
              <a:spcBef>
                <a:spcPct val="0"/>
              </a:spcBef>
              <a:buNone/>
              <a:defRPr sz="3200" b="1" i="0" kern="100" spc="0">
                <a:solidFill>
                  <a:schemeClr val="tx1"/>
                </a:solidFill>
                <a:latin typeface="Arial"/>
                <a:ea typeface="+mj-ea"/>
                <a:cs typeface="Arial"/>
              </a:defRPr>
            </a:lvl1pPr>
          </a:lstStyle>
          <a:p>
            <a:r>
              <a:rPr lang="en-US" dirty="0"/>
              <a:t>Standard deviation of T</a:t>
            </a:r>
            <a:r>
              <a:rPr lang="en-US" baseline="-25000" dirty="0"/>
              <a:t>b</a:t>
            </a:r>
          </a:p>
        </p:txBody>
      </p:sp>
      <p:pic>
        <p:nvPicPr>
          <p:cNvPr id="6" name="Picture 5">
            <a:extLst>
              <a:ext uri="{FF2B5EF4-FFF2-40B4-BE49-F238E27FC236}">
                <a16:creationId xmlns:a16="http://schemas.microsoft.com/office/drawing/2014/main" id="{9725DB65-6DCC-654B-9719-801D9AE1390B}"/>
              </a:ext>
            </a:extLst>
          </p:cNvPr>
          <p:cNvPicPr>
            <a:picLocks noChangeAspect="1"/>
          </p:cNvPicPr>
          <p:nvPr/>
        </p:nvPicPr>
        <p:blipFill rotWithShape="1">
          <a:blip r:embed="rId3"/>
          <a:srcRect b="53376"/>
          <a:stretch/>
        </p:blipFill>
        <p:spPr>
          <a:xfrm>
            <a:off x="1095828" y="1043214"/>
            <a:ext cx="3352800" cy="2054678"/>
          </a:xfrm>
          <a:prstGeom prst="rect">
            <a:avLst/>
          </a:prstGeom>
        </p:spPr>
      </p:pic>
      <p:sp>
        <p:nvSpPr>
          <p:cNvPr id="2" name="TextBox 1">
            <a:extLst>
              <a:ext uri="{FF2B5EF4-FFF2-40B4-BE49-F238E27FC236}">
                <a16:creationId xmlns:a16="http://schemas.microsoft.com/office/drawing/2014/main" id="{4FFBD1BE-8D63-5F4A-84DE-B280E3A8D83E}"/>
              </a:ext>
            </a:extLst>
          </p:cNvPr>
          <p:cNvSpPr txBox="1"/>
          <p:nvPr/>
        </p:nvSpPr>
        <p:spPr>
          <a:xfrm>
            <a:off x="5021943" y="1225550"/>
            <a:ext cx="3367314" cy="646331"/>
          </a:xfrm>
          <a:prstGeom prst="rect">
            <a:avLst/>
          </a:prstGeom>
          <a:noFill/>
        </p:spPr>
        <p:txBody>
          <a:bodyPr wrap="square" rtlCol="0">
            <a:spAutoFit/>
          </a:bodyPr>
          <a:lstStyle/>
          <a:p>
            <a:r>
              <a:rPr lang="en-US" dirty="0"/>
              <a:t>a.  rising high clouds ➔ overall cloud 𝜎T</a:t>
            </a:r>
            <a:r>
              <a:rPr lang="en-US" baseline="-25000" dirty="0"/>
              <a:t>b</a:t>
            </a:r>
            <a:r>
              <a:rPr lang="en-US" dirty="0"/>
              <a:t> </a:t>
            </a:r>
          </a:p>
        </p:txBody>
      </p:sp>
      <p:sp>
        <p:nvSpPr>
          <p:cNvPr id="7" name="Rectangle 6">
            <a:extLst>
              <a:ext uri="{FF2B5EF4-FFF2-40B4-BE49-F238E27FC236}">
                <a16:creationId xmlns:a16="http://schemas.microsoft.com/office/drawing/2014/main" id="{6DED1471-032E-A44A-81BD-31B42781BCEC}"/>
              </a:ext>
            </a:extLst>
          </p:cNvPr>
          <p:cNvSpPr/>
          <p:nvPr/>
        </p:nvSpPr>
        <p:spPr>
          <a:xfrm>
            <a:off x="5021943" y="3823678"/>
            <a:ext cx="3614058" cy="923330"/>
          </a:xfrm>
          <a:prstGeom prst="rect">
            <a:avLst/>
          </a:prstGeom>
        </p:spPr>
        <p:txBody>
          <a:bodyPr wrap="square">
            <a:spAutoFit/>
          </a:bodyPr>
          <a:lstStyle/>
          <a:p>
            <a:r>
              <a:rPr lang="en-US" dirty="0"/>
              <a:t>b.  colder high cloud tops does not necessarily correspond to larger high cloud 𝜎T</a:t>
            </a:r>
            <a:r>
              <a:rPr lang="en-US" baseline="-25000" dirty="0"/>
              <a:t>b</a:t>
            </a:r>
            <a:r>
              <a:rPr lang="en-US" dirty="0"/>
              <a:t> </a:t>
            </a:r>
          </a:p>
        </p:txBody>
      </p:sp>
    </p:spTree>
    <p:extLst>
      <p:ext uri="{BB962C8B-B14F-4D97-AF65-F5344CB8AC3E}">
        <p14:creationId xmlns:p14="http://schemas.microsoft.com/office/powerpoint/2010/main" val="12576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879457-8F63-AC4A-8782-AE4337708C93}"/>
              </a:ext>
            </a:extLst>
          </p:cNvPr>
          <p:cNvSpPr>
            <a:spLocks noGrp="1"/>
          </p:cNvSpPr>
          <p:nvPr>
            <p:ph type="title"/>
          </p:nvPr>
        </p:nvSpPr>
        <p:spPr>
          <a:xfrm>
            <a:off x="525307" y="619181"/>
            <a:ext cx="6310922" cy="1039091"/>
          </a:xfrm>
        </p:spPr>
        <p:txBody>
          <a:bodyPr/>
          <a:lstStyle/>
          <a:p>
            <a:r>
              <a:rPr lang="en-US" dirty="0"/>
              <a:t>Regression maps: Southern Annular Modes (SAM)</a:t>
            </a:r>
          </a:p>
        </p:txBody>
      </p:sp>
      <p:pic>
        <p:nvPicPr>
          <p:cNvPr id="8" name="Content Placeholder 7">
            <a:extLst>
              <a:ext uri="{FF2B5EF4-FFF2-40B4-BE49-F238E27FC236}">
                <a16:creationId xmlns:a16="http://schemas.microsoft.com/office/drawing/2014/main" id="{72B5D4A7-49B7-C54B-9ED3-26F28970FBC9}"/>
              </a:ext>
            </a:extLst>
          </p:cNvPr>
          <p:cNvPicPr>
            <a:picLocks noGrp="1" noChangeAspect="1"/>
          </p:cNvPicPr>
          <p:nvPr>
            <p:ph idx="1"/>
          </p:nvPr>
        </p:nvPicPr>
        <p:blipFill rotWithShape="1">
          <a:blip r:embed="rId2"/>
          <a:srcRect b="64196"/>
          <a:stretch/>
        </p:blipFill>
        <p:spPr>
          <a:xfrm>
            <a:off x="4030091" y="2186386"/>
            <a:ext cx="4838138" cy="1688927"/>
          </a:xfrm>
        </p:spPr>
      </p:pic>
      <p:sp>
        <p:nvSpPr>
          <p:cNvPr id="2" name="TextBox 1">
            <a:extLst>
              <a:ext uri="{FF2B5EF4-FFF2-40B4-BE49-F238E27FC236}">
                <a16:creationId xmlns:a16="http://schemas.microsoft.com/office/drawing/2014/main" id="{05160BD5-405D-C245-BBB7-9BB3F038C61D}"/>
              </a:ext>
            </a:extLst>
          </p:cNvPr>
          <p:cNvSpPr txBox="1"/>
          <p:nvPr/>
        </p:nvSpPr>
        <p:spPr>
          <a:xfrm>
            <a:off x="275772" y="2002971"/>
            <a:ext cx="3754318" cy="4801314"/>
          </a:xfrm>
          <a:prstGeom prst="rect">
            <a:avLst/>
          </a:prstGeom>
          <a:noFill/>
        </p:spPr>
        <p:txBody>
          <a:bodyPr wrap="square" rtlCol="0">
            <a:spAutoFit/>
          </a:bodyPr>
          <a:lstStyle/>
          <a:p>
            <a:pPr marL="285750" indent="-285750">
              <a:buFont typeface="Arial" panose="020B0604020202020204" pitchFamily="34" charset="0"/>
              <a:buChar char="•"/>
            </a:pPr>
            <a:r>
              <a:rPr lang="en-US" dirty="0"/>
              <a:t>SAM is the PC1 of mid-</a:t>
            </a:r>
            <a:r>
              <a:rPr lang="en-US" dirty="0" err="1"/>
              <a:t>lat</a:t>
            </a:r>
            <a:r>
              <a:rPr lang="en-US" dirty="0"/>
              <a:t> zonal mean zonal winds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midlatitudes, SAM dominates the large-scale dynamics.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regress cloud statistics on SAM index.</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Regional climate patterns:</a:t>
            </a:r>
          </a:p>
          <a:p>
            <a:pPr marL="742950" lvl="1" indent="-285750">
              <a:buFont typeface="Courier New" panose="02070309020205020404" pitchFamily="49" charset="0"/>
              <a:buChar char="o"/>
            </a:pPr>
            <a:r>
              <a:rPr lang="en-US" dirty="0"/>
              <a:t>Poleward shift of mid-</a:t>
            </a:r>
            <a:r>
              <a:rPr lang="en-US" dirty="0" err="1"/>
              <a:t>lat</a:t>
            </a:r>
            <a:r>
              <a:rPr lang="en-US" dirty="0"/>
              <a:t> high cloud fields</a:t>
            </a:r>
          </a:p>
          <a:p>
            <a:pPr marL="742950" lvl="1" indent="-285750">
              <a:buFont typeface="Courier New" panose="02070309020205020404" pitchFamily="49" charset="0"/>
              <a:buChar char="o"/>
            </a:pPr>
            <a:r>
              <a:rPr lang="en-US" dirty="0">
                <a:solidFill>
                  <a:srgbClr val="00B050"/>
                </a:solidFill>
              </a:rPr>
              <a:t>Upward shift of high clouds at 60</a:t>
            </a:r>
            <a:r>
              <a:rPr lang="en-US" baseline="30000" dirty="0">
                <a:solidFill>
                  <a:srgbClr val="00B050"/>
                </a:solidFill>
              </a:rPr>
              <a:t>∘</a:t>
            </a:r>
            <a:r>
              <a:rPr lang="en-US" dirty="0">
                <a:solidFill>
                  <a:srgbClr val="00B050"/>
                </a:solidFill>
              </a:rPr>
              <a:t>S</a:t>
            </a:r>
          </a:p>
          <a:p>
            <a:pPr marL="742950" lvl="1" indent="-285750">
              <a:buFont typeface="Courier New" panose="02070309020205020404" pitchFamily="49" charset="0"/>
              <a:buChar char="o"/>
            </a:pPr>
            <a:r>
              <a:rPr lang="en-US" dirty="0"/>
              <a:t>Regional Hadley cell edges</a:t>
            </a:r>
          </a:p>
          <a:p>
            <a:pPr marL="742950" lvl="1" indent="-285750">
              <a:buFont typeface="Courier New" panose="02070309020205020404" pitchFamily="49" charset="0"/>
              <a:buChar char="o"/>
            </a:pPr>
            <a:r>
              <a:rPr lang="en-US" dirty="0">
                <a:solidFill>
                  <a:srgbClr val="C00000"/>
                </a:solidFill>
              </a:rPr>
              <a:t>SACZ</a:t>
            </a:r>
            <a:r>
              <a:rPr lang="en-US" dirty="0"/>
              <a:t> and </a:t>
            </a:r>
            <a:r>
              <a:rPr lang="en-US" dirty="0">
                <a:solidFill>
                  <a:schemeClr val="tx2"/>
                </a:solidFill>
              </a:rPr>
              <a:t>SPCZ</a:t>
            </a:r>
            <a:r>
              <a:rPr lang="en-US" dirty="0"/>
              <a:t> correspondence</a:t>
            </a:r>
          </a:p>
        </p:txBody>
      </p:sp>
      <p:pic>
        <p:nvPicPr>
          <p:cNvPr id="6" name="Content Placeholder 7">
            <a:extLst>
              <a:ext uri="{FF2B5EF4-FFF2-40B4-BE49-F238E27FC236}">
                <a16:creationId xmlns:a16="http://schemas.microsoft.com/office/drawing/2014/main" id="{1A092BA6-6E01-344B-8EF9-3AED20706DD0}"/>
              </a:ext>
            </a:extLst>
          </p:cNvPr>
          <p:cNvPicPr>
            <a:picLocks noChangeAspect="1"/>
          </p:cNvPicPr>
          <p:nvPr/>
        </p:nvPicPr>
        <p:blipFill rotWithShape="1">
          <a:blip r:embed="rId2"/>
          <a:srcRect t="33650" b="33735"/>
          <a:stretch/>
        </p:blipFill>
        <p:spPr>
          <a:xfrm>
            <a:off x="4030090" y="3773713"/>
            <a:ext cx="4838138" cy="1538515"/>
          </a:xfrm>
          <a:prstGeom prst="rect">
            <a:avLst/>
          </a:prstGeom>
        </p:spPr>
      </p:pic>
      <p:sp>
        <p:nvSpPr>
          <p:cNvPr id="7" name="Oval 6">
            <a:extLst>
              <a:ext uri="{FF2B5EF4-FFF2-40B4-BE49-F238E27FC236}">
                <a16:creationId xmlns:a16="http://schemas.microsoft.com/office/drawing/2014/main" id="{C91251F2-2D30-8B47-AC32-B80624A4B310}"/>
              </a:ext>
            </a:extLst>
          </p:cNvPr>
          <p:cNvSpPr/>
          <p:nvPr/>
        </p:nvSpPr>
        <p:spPr>
          <a:xfrm>
            <a:off x="6705600" y="2685143"/>
            <a:ext cx="508000" cy="508000"/>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20AEA83-A9A9-0347-8E7E-03BF20DBC1A9}"/>
              </a:ext>
            </a:extLst>
          </p:cNvPr>
          <p:cNvSpPr/>
          <p:nvPr/>
        </p:nvSpPr>
        <p:spPr>
          <a:xfrm>
            <a:off x="6705600" y="4201883"/>
            <a:ext cx="508000" cy="508000"/>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2E22E5B4-A786-9845-92AD-7636766D1CFC}"/>
              </a:ext>
            </a:extLst>
          </p:cNvPr>
          <p:cNvSpPr/>
          <p:nvPr/>
        </p:nvSpPr>
        <p:spPr>
          <a:xfrm>
            <a:off x="7717536" y="4800600"/>
            <a:ext cx="493776" cy="64008"/>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81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80DE-54CD-F942-BC89-770EEBBCFB64}"/>
              </a:ext>
            </a:extLst>
          </p:cNvPr>
          <p:cNvSpPr>
            <a:spLocks noGrp="1"/>
          </p:cNvSpPr>
          <p:nvPr>
            <p:ph type="ctrTitle"/>
          </p:nvPr>
        </p:nvSpPr>
        <p:spPr>
          <a:xfrm>
            <a:off x="569804" y="747187"/>
            <a:ext cx="8004391" cy="932087"/>
          </a:xfrm>
        </p:spPr>
        <p:txBody>
          <a:bodyPr/>
          <a:lstStyle/>
          <a:p>
            <a:r>
              <a:rPr lang="en-US" dirty="0"/>
              <a:t>Analysis of 𝜎T</a:t>
            </a:r>
            <a:r>
              <a:rPr lang="en-US" baseline="-25000" dirty="0"/>
              <a:t>b</a:t>
            </a:r>
            <a:endParaRPr lang="en-US" dirty="0"/>
          </a:p>
        </p:txBody>
      </p:sp>
      <p:pic>
        <p:nvPicPr>
          <p:cNvPr id="5" name="Content Placeholder 7">
            <a:extLst>
              <a:ext uri="{FF2B5EF4-FFF2-40B4-BE49-F238E27FC236}">
                <a16:creationId xmlns:a16="http://schemas.microsoft.com/office/drawing/2014/main" id="{F5DB0F44-A20A-B04B-BB69-D2E23B488312}"/>
              </a:ext>
            </a:extLst>
          </p:cNvPr>
          <p:cNvPicPr>
            <a:picLocks noGrp="1" noChangeAspect="1"/>
          </p:cNvPicPr>
          <p:nvPr>
            <p:ph idx="1"/>
          </p:nvPr>
        </p:nvPicPr>
        <p:blipFill rotWithShape="1">
          <a:blip r:embed="rId2"/>
          <a:srcRect t="66307"/>
          <a:stretch/>
        </p:blipFill>
        <p:spPr>
          <a:xfrm>
            <a:off x="3824531" y="854091"/>
            <a:ext cx="4826263" cy="1585460"/>
          </a:xfrm>
          <a:prstGeom prst="rect">
            <a:avLst/>
          </a:prstGeom>
        </p:spPr>
      </p:pic>
      <p:pic>
        <p:nvPicPr>
          <p:cNvPr id="6" name="Content Placeholder 7">
            <a:extLst>
              <a:ext uri="{FF2B5EF4-FFF2-40B4-BE49-F238E27FC236}">
                <a16:creationId xmlns:a16="http://schemas.microsoft.com/office/drawing/2014/main" id="{6C3640A0-45B9-A44A-BCBC-B993CC24FB23}"/>
              </a:ext>
            </a:extLst>
          </p:cNvPr>
          <p:cNvPicPr>
            <a:picLocks noChangeAspect="1"/>
          </p:cNvPicPr>
          <p:nvPr/>
        </p:nvPicPr>
        <p:blipFill rotWithShape="1">
          <a:blip r:embed="rId2"/>
          <a:srcRect b="66191"/>
          <a:stretch/>
        </p:blipFill>
        <p:spPr>
          <a:xfrm>
            <a:off x="3825317" y="3914565"/>
            <a:ext cx="4838138" cy="1594798"/>
          </a:xfrm>
          <a:prstGeom prst="rect">
            <a:avLst/>
          </a:prstGeom>
        </p:spPr>
      </p:pic>
      <p:pic>
        <p:nvPicPr>
          <p:cNvPr id="7" name="Picture 6">
            <a:extLst>
              <a:ext uri="{FF2B5EF4-FFF2-40B4-BE49-F238E27FC236}">
                <a16:creationId xmlns:a16="http://schemas.microsoft.com/office/drawing/2014/main" id="{AB7BBAF5-8B52-E542-A3E4-6FB020B67D19}"/>
              </a:ext>
            </a:extLst>
          </p:cNvPr>
          <p:cNvPicPr>
            <a:picLocks noChangeAspect="1"/>
          </p:cNvPicPr>
          <p:nvPr/>
        </p:nvPicPr>
        <p:blipFill>
          <a:blip r:embed="rId3"/>
          <a:stretch>
            <a:fillRect/>
          </a:stretch>
        </p:blipFill>
        <p:spPr>
          <a:xfrm>
            <a:off x="3837978" y="2427343"/>
            <a:ext cx="4749664" cy="1566143"/>
          </a:xfrm>
          <a:prstGeom prst="rect">
            <a:avLst/>
          </a:prstGeom>
        </p:spPr>
      </p:pic>
      <p:sp>
        <p:nvSpPr>
          <p:cNvPr id="8" name="TextBox 7">
            <a:extLst>
              <a:ext uri="{FF2B5EF4-FFF2-40B4-BE49-F238E27FC236}">
                <a16:creationId xmlns:a16="http://schemas.microsoft.com/office/drawing/2014/main" id="{14FD5413-6DAD-154D-92D6-DE9476923375}"/>
              </a:ext>
            </a:extLst>
          </p:cNvPr>
          <p:cNvSpPr txBox="1"/>
          <p:nvPr/>
        </p:nvSpPr>
        <p:spPr>
          <a:xfrm>
            <a:off x="480545" y="1786178"/>
            <a:ext cx="3410526" cy="3970318"/>
          </a:xfrm>
          <a:prstGeom prst="rect">
            <a:avLst/>
          </a:prstGeom>
          <a:noFill/>
        </p:spPr>
        <p:txBody>
          <a:bodyPr wrap="square" rtlCol="0">
            <a:spAutoFit/>
          </a:bodyPr>
          <a:lstStyle/>
          <a:p>
            <a:r>
              <a:rPr lang="en-US" dirty="0"/>
              <a:t>If you still recall…</a:t>
            </a:r>
          </a:p>
          <a:p>
            <a:endParaRPr lang="en-US" dirty="0"/>
          </a:p>
          <a:p>
            <a:pPr marL="285750" indent="-285750">
              <a:buFont typeface="Arial" panose="020B0604020202020204" pitchFamily="34" charset="0"/>
              <a:buChar char="•"/>
            </a:pPr>
            <a:r>
              <a:rPr lang="en-US" dirty="0"/>
              <a:t>High cloud 𝜎T</a:t>
            </a:r>
            <a:r>
              <a:rPr lang="en-US" baseline="-25000" dirty="0"/>
              <a:t>b </a:t>
            </a:r>
            <a:r>
              <a:rPr lang="en-US" dirty="0"/>
              <a:t>largely affect all cloud 𝜎T</a:t>
            </a:r>
            <a:r>
              <a:rPr lang="en-US" baseline="-25000" dirty="0"/>
              <a:t>b</a:t>
            </a:r>
          </a:p>
          <a:p>
            <a:pPr marL="285750" indent="-285750">
              <a:buFont typeface="Arial" panose="020B0604020202020204" pitchFamily="34" charset="0"/>
              <a:buChar char="•"/>
            </a:pPr>
            <a:r>
              <a:rPr lang="en-US" dirty="0"/>
              <a:t>Oh no they don’t! They don’t really look like each other!</a:t>
            </a:r>
          </a:p>
          <a:p>
            <a:pPr marL="285750" indent="-285750">
              <a:buFont typeface="Arial" panose="020B0604020202020204" pitchFamily="34" charset="0"/>
              <a:buChar char="•"/>
            </a:pPr>
            <a:r>
              <a:rPr lang="en-US" dirty="0"/>
              <a:t>Wait, but…</a:t>
            </a:r>
          </a:p>
          <a:p>
            <a:pPr marL="285750" indent="-285750">
              <a:buFont typeface="Arial" panose="020B0604020202020204" pitchFamily="34" charset="0"/>
              <a:buChar char="•"/>
            </a:pPr>
            <a:r>
              <a:rPr lang="en-US" dirty="0"/>
              <a:t>High clouds rising</a:t>
            </a:r>
          </a:p>
          <a:p>
            <a:pPr marL="285750" indent="-285750">
              <a:buFont typeface="Zapf Dingbats"/>
              <a:buChar char="➔"/>
            </a:pPr>
            <a:r>
              <a:rPr lang="en-US" dirty="0"/>
              <a:t>colder cloud tops</a:t>
            </a:r>
          </a:p>
          <a:p>
            <a:pPr marL="285750" indent="-285750">
              <a:buFont typeface="Zapf Dingbats"/>
              <a:buChar char="➔"/>
            </a:pPr>
            <a:r>
              <a:rPr lang="en-US" dirty="0"/>
              <a:t>reflected on HCF and 𝜇T</a:t>
            </a:r>
            <a:r>
              <a:rPr lang="en-US" baseline="-25000" dirty="0"/>
              <a:t>b </a:t>
            </a:r>
            <a:endParaRPr lang="en-US" dirty="0"/>
          </a:p>
          <a:p>
            <a:pPr marL="285750" indent="-285750">
              <a:buFont typeface="Zapf Dingbats"/>
              <a:buChar char="➔"/>
            </a:pPr>
            <a:r>
              <a:rPr lang="en-US" dirty="0"/>
              <a:t>all-cloud 𝜎T</a:t>
            </a:r>
            <a:r>
              <a:rPr lang="en-US" baseline="-25000" dirty="0"/>
              <a:t>b</a:t>
            </a:r>
            <a:endParaRPr lang="en-US" dirty="0"/>
          </a:p>
          <a:p>
            <a:pPr marL="285750" indent="-285750">
              <a:buFont typeface="Zapf Dingbats"/>
              <a:buChar char="➔"/>
            </a:pPr>
            <a:r>
              <a:rPr lang="en-US" dirty="0"/>
              <a:t>high cloud ∆(𝜎T</a:t>
            </a:r>
            <a:r>
              <a:rPr lang="en-US" baseline="-25000" dirty="0"/>
              <a:t>b</a:t>
            </a:r>
            <a:r>
              <a:rPr lang="en-US" dirty="0"/>
              <a:t>) remains small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2177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9">
            <a:extLst>
              <a:ext uri="{FF2B5EF4-FFF2-40B4-BE49-F238E27FC236}">
                <a16:creationId xmlns:a16="http://schemas.microsoft.com/office/drawing/2014/main" id="{EC72A52C-03A6-8749-85E0-2ABDE3197E5E}"/>
              </a:ext>
            </a:extLst>
          </p:cNvPr>
          <p:cNvPicPr>
            <a:picLocks noGrp="1" noChangeAspect="1"/>
          </p:cNvPicPr>
          <p:nvPr>
            <p:ph idx="1"/>
          </p:nvPr>
        </p:nvPicPr>
        <p:blipFill rotWithShape="1">
          <a:blip r:embed="rId2"/>
          <a:srcRect t="432" b="-1041"/>
          <a:stretch/>
        </p:blipFill>
        <p:spPr>
          <a:xfrm>
            <a:off x="3892109" y="1550695"/>
            <a:ext cx="5001520" cy="4906181"/>
          </a:xfrm>
        </p:spPr>
      </p:pic>
      <p:sp>
        <p:nvSpPr>
          <p:cNvPr id="4" name="Title 3">
            <a:extLst>
              <a:ext uri="{FF2B5EF4-FFF2-40B4-BE49-F238E27FC236}">
                <a16:creationId xmlns:a16="http://schemas.microsoft.com/office/drawing/2014/main" id="{3CF80C31-1F33-A24B-BFA8-EC7300657AC5}"/>
              </a:ext>
            </a:extLst>
          </p:cNvPr>
          <p:cNvSpPr>
            <a:spLocks noGrp="1"/>
          </p:cNvSpPr>
          <p:nvPr>
            <p:ph type="title"/>
          </p:nvPr>
        </p:nvSpPr>
        <p:spPr>
          <a:xfrm>
            <a:off x="525307" y="619181"/>
            <a:ext cx="6310922" cy="1039091"/>
          </a:xfrm>
        </p:spPr>
        <p:txBody>
          <a:bodyPr/>
          <a:lstStyle/>
          <a:p>
            <a:r>
              <a:rPr lang="en-US" dirty="0"/>
              <a:t>Regression maps cont’d: Multi-variate ENSO Index (MEI)</a:t>
            </a:r>
          </a:p>
        </p:txBody>
      </p:sp>
      <p:sp>
        <p:nvSpPr>
          <p:cNvPr id="3" name="TextBox 2">
            <a:extLst>
              <a:ext uri="{FF2B5EF4-FFF2-40B4-BE49-F238E27FC236}">
                <a16:creationId xmlns:a16="http://schemas.microsoft.com/office/drawing/2014/main" id="{C033C5E2-F598-F449-B1DC-E9B26C936FA3}"/>
              </a:ext>
            </a:extLst>
          </p:cNvPr>
          <p:cNvSpPr txBox="1"/>
          <p:nvPr/>
        </p:nvSpPr>
        <p:spPr>
          <a:xfrm>
            <a:off x="753035" y="1990165"/>
            <a:ext cx="3139074" cy="2308324"/>
          </a:xfrm>
          <a:prstGeom prst="rect">
            <a:avLst/>
          </a:prstGeom>
          <a:noFill/>
        </p:spPr>
        <p:txBody>
          <a:bodyPr wrap="square" rtlCol="0">
            <a:spAutoFit/>
          </a:bodyPr>
          <a:lstStyle/>
          <a:p>
            <a:pPr marL="285750" indent="-285750">
              <a:buFont typeface="Arial" panose="020B0604020202020204" pitchFamily="34" charset="0"/>
              <a:buChar char="•"/>
            </a:pPr>
            <a:r>
              <a:rPr lang="en-US" dirty="0"/>
              <a:t>MEI, PC1 from 6 meteorological fields</a:t>
            </a:r>
          </a:p>
          <a:p>
            <a:pPr marL="742950" lvl="1" indent="-285750">
              <a:buFont typeface="Courier New" panose="02070309020205020404" pitchFamily="49" charset="0"/>
              <a:buChar char="o"/>
            </a:pPr>
            <a:r>
              <a:rPr lang="en-US" dirty="0"/>
              <a:t>+: El Niño</a:t>
            </a:r>
          </a:p>
          <a:p>
            <a:pPr marL="742950" lvl="1" indent="-285750">
              <a:buFont typeface="Courier New" panose="02070309020205020404" pitchFamily="49" charset="0"/>
              <a:buChar char="o"/>
            </a:pPr>
            <a:r>
              <a:rPr lang="en-US" dirty="0"/>
              <a:t>-: La Niña</a:t>
            </a:r>
          </a:p>
          <a:p>
            <a:pPr marL="285750" indent="-285750">
              <a:buFont typeface="Arial" panose="020B0604020202020204" pitchFamily="34" charset="0"/>
              <a:buChar char="•"/>
            </a:pPr>
            <a:r>
              <a:rPr lang="en-US" dirty="0"/>
              <a:t>Regional patterns:</a:t>
            </a:r>
          </a:p>
          <a:p>
            <a:pPr marL="742950" lvl="1" indent="-285750">
              <a:buFont typeface="Courier New" panose="02070309020205020404" pitchFamily="49" charset="0"/>
              <a:buChar char="o"/>
            </a:pPr>
            <a:r>
              <a:rPr lang="en-US" dirty="0"/>
              <a:t>NE-ward cloud shift</a:t>
            </a:r>
          </a:p>
          <a:p>
            <a:pPr marL="742950" lvl="1" indent="-285750">
              <a:buFont typeface="Courier New" panose="02070309020205020404" pitchFamily="49" charset="0"/>
              <a:buChar char="o"/>
            </a:pPr>
            <a:r>
              <a:rPr lang="en-US" dirty="0"/>
              <a:t>SPCZ</a:t>
            </a:r>
          </a:p>
          <a:p>
            <a:pPr marL="742950" lvl="1" indent="-285750">
              <a:buFont typeface="Courier New" panose="02070309020205020404" pitchFamily="49" charset="0"/>
              <a:buChar char="o"/>
            </a:pPr>
            <a:r>
              <a:rPr lang="en-US" dirty="0"/>
              <a:t>Impact on SAM</a:t>
            </a:r>
          </a:p>
        </p:txBody>
      </p:sp>
    </p:spTree>
    <p:extLst>
      <p:ext uri="{BB962C8B-B14F-4D97-AF65-F5344CB8AC3E}">
        <p14:creationId xmlns:p14="http://schemas.microsoft.com/office/powerpoint/2010/main" val="3479112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DDBD-6D80-C242-A61D-595B8EA507AA}"/>
              </a:ext>
            </a:extLst>
          </p:cNvPr>
          <p:cNvSpPr>
            <a:spLocks noGrp="1"/>
          </p:cNvSpPr>
          <p:nvPr>
            <p:ph type="title"/>
          </p:nvPr>
        </p:nvSpPr>
        <p:spPr>
          <a:xfrm>
            <a:off x="362022" y="412351"/>
            <a:ext cx="7443036" cy="1039091"/>
          </a:xfrm>
        </p:spPr>
        <p:txBody>
          <a:bodyPr/>
          <a:lstStyle/>
          <a:p>
            <a:r>
              <a:rPr lang="en-US" dirty="0"/>
              <a:t>Regression maps: </a:t>
            </a:r>
            <a:br>
              <a:rPr lang="en-US" dirty="0"/>
            </a:br>
            <a:r>
              <a:rPr lang="en-US" dirty="0"/>
              <a:t>comparisons</a:t>
            </a:r>
          </a:p>
        </p:txBody>
      </p:sp>
      <p:pic>
        <p:nvPicPr>
          <p:cNvPr id="6" name="Picture Placeholder 5">
            <a:extLst>
              <a:ext uri="{FF2B5EF4-FFF2-40B4-BE49-F238E27FC236}">
                <a16:creationId xmlns:a16="http://schemas.microsoft.com/office/drawing/2014/main" id="{A031E387-5C17-CF4E-904C-BA3F0E77A42A}"/>
              </a:ext>
            </a:extLst>
          </p:cNvPr>
          <p:cNvPicPr>
            <a:picLocks noGrp="1" noChangeAspect="1"/>
          </p:cNvPicPr>
          <p:nvPr>
            <p:ph type="pic" sz="quarter" idx="10"/>
          </p:nvPr>
        </p:nvPicPr>
        <p:blipFill rotWithShape="1">
          <a:blip r:embed="rId2"/>
          <a:srcRect l="1225" t="171" r="-5137" b="67636"/>
          <a:stretch/>
        </p:blipFill>
        <p:spPr>
          <a:xfrm>
            <a:off x="5701255" y="1519062"/>
            <a:ext cx="3397643" cy="1721679"/>
          </a:xfrm>
        </p:spPr>
      </p:pic>
      <p:sp>
        <p:nvSpPr>
          <p:cNvPr id="9" name="TextBox 8">
            <a:extLst>
              <a:ext uri="{FF2B5EF4-FFF2-40B4-BE49-F238E27FC236}">
                <a16:creationId xmlns:a16="http://schemas.microsoft.com/office/drawing/2014/main" id="{0CBDBF08-2DAA-0A46-932E-3F07D6E1EA57}"/>
              </a:ext>
            </a:extLst>
          </p:cNvPr>
          <p:cNvSpPr txBox="1"/>
          <p:nvPr/>
        </p:nvSpPr>
        <p:spPr>
          <a:xfrm>
            <a:off x="1101064" y="6407476"/>
            <a:ext cx="4939747" cy="369332"/>
          </a:xfrm>
          <a:prstGeom prst="rect">
            <a:avLst/>
          </a:prstGeom>
          <a:noFill/>
        </p:spPr>
        <p:txBody>
          <a:bodyPr wrap="square" rtlCol="0">
            <a:spAutoFit/>
          </a:bodyPr>
          <a:lstStyle/>
          <a:p>
            <a:r>
              <a:rPr lang="en-US" dirty="0"/>
              <a:t>(Li and Thompson, 2016; Grise et al., 2013)</a:t>
            </a:r>
          </a:p>
        </p:txBody>
      </p:sp>
      <p:sp>
        <p:nvSpPr>
          <p:cNvPr id="4" name="TextBox 3">
            <a:extLst>
              <a:ext uri="{FF2B5EF4-FFF2-40B4-BE49-F238E27FC236}">
                <a16:creationId xmlns:a16="http://schemas.microsoft.com/office/drawing/2014/main" id="{F1AEFD56-DDC8-0B45-9B9D-371505975F9F}"/>
              </a:ext>
            </a:extLst>
          </p:cNvPr>
          <p:cNvSpPr txBox="1"/>
          <p:nvPr/>
        </p:nvSpPr>
        <p:spPr>
          <a:xfrm>
            <a:off x="5701255" y="412351"/>
            <a:ext cx="3079674" cy="923330"/>
          </a:xfrm>
          <a:prstGeom prst="rect">
            <a:avLst/>
          </a:prstGeom>
          <a:noFill/>
        </p:spPr>
        <p:txBody>
          <a:bodyPr wrap="square" rtlCol="0">
            <a:spAutoFit/>
          </a:bodyPr>
          <a:lstStyle/>
          <a:p>
            <a:r>
              <a:rPr lang="en-US" dirty="0"/>
              <a:t>CF regression comparisons with different time periods and </a:t>
            </a:r>
            <a:r>
              <a:rPr lang="en-US" dirty="0" err="1"/>
              <a:t>reanalyses</a:t>
            </a:r>
            <a:endParaRPr lang="en-US" dirty="0"/>
          </a:p>
        </p:txBody>
      </p:sp>
      <p:cxnSp>
        <p:nvCxnSpPr>
          <p:cNvPr id="7" name="Straight Arrow Connector 6">
            <a:extLst>
              <a:ext uri="{FF2B5EF4-FFF2-40B4-BE49-F238E27FC236}">
                <a16:creationId xmlns:a16="http://schemas.microsoft.com/office/drawing/2014/main" id="{93EF6E67-4DF7-234F-B5AC-C4BA27DE58D1}"/>
              </a:ext>
            </a:extLst>
          </p:cNvPr>
          <p:cNvCxnSpPr/>
          <p:nvPr/>
        </p:nvCxnSpPr>
        <p:spPr>
          <a:xfrm flipV="1">
            <a:off x="6669741" y="2850776"/>
            <a:ext cx="0" cy="21515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87CB2202-36D5-A74E-BC17-143B227233D0}"/>
              </a:ext>
            </a:extLst>
          </p:cNvPr>
          <p:cNvCxnSpPr/>
          <p:nvPr/>
        </p:nvCxnSpPr>
        <p:spPr>
          <a:xfrm flipV="1">
            <a:off x="7333127" y="2868706"/>
            <a:ext cx="0" cy="21515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11" name="Picture Placeholder 5">
            <a:extLst>
              <a:ext uri="{FF2B5EF4-FFF2-40B4-BE49-F238E27FC236}">
                <a16:creationId xmlns:a16="http://schemas.microsoft.com/office/drawing/2014/main" id="{82597EAE-27DF-1241-9DEF-6DF9BDDC6BA0}"/>
              </a:ext>
            </a:extLst>
          </p:cNvPr>
          <p:cNvPicPr>
            <a:picLocks noChangeAspect="1"/>
          </p:cNvPicPr>
          <p:nvPr/>
        </p:nvPicPr>
        <p:blipFill rotWithShape="1">
          <a:blip r:embed="rId2"/>
          <a:srcRect l="1225" t="63666" r="-5137"/>
          <a:stretch/>
        </p:blipFill>
        <p:spPr>
          <a:xfrm>
            <a:off x="5701255" y="3623874"/>
            <a:ext cx="3397643" cy="1943213"/>
          </a:xfrm>
          <a:prstGeom prst="rect">
            <a:avLst/>
          </a:prstGeom>
        </p:spPr>
      </p:pic>
      <p:pic>
        <p:nvPicPr>
          <p:cNvPr id="14" name="Content Placeholder 13">
            <a:extLst>
              <a:ext uri="{FF2B5EF4-FFF2-40B4-BE49-F238E27FC236}">
                <a16:creationId xmlns:a16="http://schemas.microsoft.com/office/drawing/2014/main" id="{A1E72CE6-FEC4-E447-A016-DE1886BF427D}"/>
              </a:ext>
            </a:extLst>
          </p:cNvPr>
          <p:cNvPicPr>
            <a:picLocks noGrp="1" noChangeAspect="1"/>
          </p:cNvPicPr>
          <p:nvPr>
            <p:ph idx="1"/>
          </p:nvPr>
        </p:nvPicPr>
        <p:blipFill>
          <a:blip r:embed="rId3"/>
          <a:stretch>
            <a:fillRect/>
          </a:stretch>
        </p:blipFill>
        <p:spPr>
          <a:xfrm>
            <a:off x="193922" y="4356505"/>
            <a:ext cx="5157449" cy="2084638"/>
          </a:xfrm>
          <a:prstGeom prst="rect">
            <a:avLst/>
          </a:prstGeom>
        </p:spPr>
      </p:pic>
      <p:cxnSp>
        <p:nvCxnSpPr>
          <p:cNvPr id="16" name="Straight Arrow Connector 15">
            <a:extLst>
              <a:ext uri="{FF2B5EF4-FFF2-40B4-BE49-F238E27FC236}">
                <a16:creationId xmlns:a16="http://schemas.microsoft.com/office/drawing/2014/main" id="{E8BC335D-B115-8544-AEAF-11B9DBC38C6F}"/>
              </a:ext>
            </a:extLst>
          </p:cNvPr>
          <p:cNvCxnSpPr>
            <a:cxnSpLocks/>
          </p:cNvCxnSpPr>
          <p:nvPr/>
        </p:nvCxnSpPr>
        <p:spPr>
          <a:xfrm flipV="1">
            <a:off x="1013011" y="5398824"/>
            <a:ext cx="0" cy="70373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5B3BB024-DDB6-D847-8DFA-F7BD23B2F9FD}"/>
              </a:ext>
            </a:extLst>
          </p:cNvPr>
          <p:cNvCxnSpPr>
            <a:cxnSpLocks/>
          </p:cNvCxnSpPr>
          <p:nvPr/>
        </p:nvCxnSpPr>
        <p:spPr>
          <a:xfrm flipV="1">
            <a:off x="3532093" y="5533295"/>
            <a:ext cx="0" cy="56926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CF209D5F-D9ED-9645-B004-99F5106945C4}"/>
              </a:ext>
            </a:extLst>
          </p:cNvPr>
          <p:cNvSpPr txBox="1"/>
          <p:nvPr/>
        </p:nvSpPr>
        <p:spPr>
          <a:xfrm>
            <a:off x="537734" y="1653988"/>
            <a:ext cx="4962113" cy="2585323"/>
          </a:xfrm>
          <a:prstGeom prst="rect">
            <a:avLst/>
          </a:prstGeom>
          <a:noFill/>
        </p:spPr>
        <p:txBody>
          <a:bodyPr wrap="square" rtlCol="0">
            <a:spAutoFit/>
          </a:bodyPr>
          <a:lstStyle/>
          <a:p>
            <a:pPr marL="285750" indent="-285750">
              <a:buFont typeface="Arial" panose="020B0604020202020204" pitchFamily="34" charset="0"/>
              <a:buChar char="•"/>
            </a:pPr>
            <a:r>
              <a:rPr lang="en-US" dirty="0"/>
              <a:t>Zonal mean ECMWF ERA-Interim CF regressions with 4 time periods</a:t>
            </a:r>
          </a:p>
          <a:p>
            <a:pPr marL="285750" indent="-285750">
              <a:buFont typeface="Arial" panose="020B0604020202020204" pitchFamily="34" charset="0"/>
              <a:buChar char="•"/>
            </a:pPr>
            <a:r>
              <a:rPr lang="en-US" dirty="0"/>
              <a:t>Mid-high </a:t>
            </a:r>
            <a:r>
              <a:rPr lang="en-US" dirty="0" err="1"/>
              <a:t>lat</a:t>
            </a:r>
            <a:r>
              <a:rPr lang="en-US" dirty="0"/>
              <a:t> dipole is sensitive to time</a:t>
            </a:r>
          </a:p>
          <a:p>
            <a:pPr marL="285750" indent="-285750">
              <a:buFont typeface="Arial" panose="020B0604020202020204" pitchFamily="34" charset="0"/>
              <a:buChar char="•"/>
            </a:pPr>
            <a:r>
              <a:rPr lang="en-US" dirty="0"/>
              <a:t>Verified with pressure-resolved ERAI CF</a:t>
            </a:r>
          </a:p>
          <a:p>
            <a:pPr marL="742950" lvl="1" indent="-285750">
              <a:buFont typeface="Courier New" panose="02070309020205020404" pitchFamily="49" charset="0"/>
              <a:buChar char="o"/>
            </a:pPr>
            <a:r>
              <a:rPr lang="en-US" dirty="0"/>
              <a:t>Dipole dependence: </a:t>
            </a:r>
          </a:p>
          <a:p>
            <a:pPr marL="742950" lvl="1" indent="-285750">
              <a:buFont typeface="Courier New" panose="02070309020205020404" pitchFamily="49" charset="0"/>
              <a:buChar char="o"/>
            </a:pPr>
            <a:r>
              <a:rPr lang="en-US" dirty="0"/>
              <a:t>Time periods</a:t>
            </a:r>
          </a:p>
          <a:p>
            <a:pPr marL="742950" lvl="1" indent="-285750">
              <a:buFont typeface="Courier New" panose="02070309020205020404" pitchFamily="49" charset="0"/>
              <a:buChar char="o"/>
            </a:pPr>
            <a:r>
              <a:rPr lang="en-US" dirty="0"/>
              <a:t>Datasets</a:t>
            </a:r>
          </a:p>
          <a:p>
            <a:pPr marL="742950" lvl="1" indent="-285750">
              <a:buFont typeface="Courier New" panose="02070309020205020404" pitchFamily="49" charset="0"/>
              <a:buChar char="o"/>
            </a:pPr>
            <a:r>
              <a:rPr lang="en-US" dirty="0"/>
              <a:t>High cloud thresholds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4489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 </a:t>
            </a:r>
            <a:br>
              <a:rPr lang="en-US" dirty="0"/>
            </a:br>
            <a:r>
              <a:rPr lang="en-US" dirty="0" err="1"/>
              <a:t>intraseasonal</a:t>
            </a:r>
            <a:r>
              <a:rPr lang="en-US" dirty="0"/>
              <a:t> cloud-climate variability</a:t>
            </a:r>
          </a:p>
        </p:txBody>
      </p:sp>
    </p:spTree>
    <p:extLst>
      <p:ext uri="{BB962C8B-B14F-4D97-AF65-F5344CB8AC3E}">
        <p14:creationId xmlns:p14="http://schemas.microsoft.com/office/powerpoint/2010/main" val="3315358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Background</a:t>
            </a:r>
          </a:p>
        </p:txBody>
      </p:sp>
      <p:sp>
        <p:nvSpPr>
          <p:cNvPr id="4" name="Text Placeholder 3"/>
          <p:cNvSpPr>
            <a:spLocks noGrp="1"/>
          </p:cNvSpPr>
          <p:nvPr>
            <p:ph type="body" sz="quarter" idx="10"/>
          </p:nvPr>
        </p:nvSpPr>
        <p:spPr/>
        <p:txBody>
          <a:bodyPr/>
          <a:lstStyle/>
          <a:p>
            <a:r>
              <a:rPr lang="en-US" dirty="0"/>
              <a:t>SUBTITLE GOES HERE IF NECESSARY</a:t>
            </a:r>
          </a:p>
        </p:txBody>
      </p:sp>
      <p:sp>
        <p:nvSpPr>
          <p:cNvPr id="3" name="Subtitle 2"/>
          <p:cNvSpPr>
            <a:spLocks noGrp="1"/>
          </p:cNvSpPr>
          <p:nvPr>
            <p:ph idx="1"/>
          </p:nvPr>
        </p:nvSpPr>
        <p:spPr/>
        <p:txBody>
          <a:bodyPr/>
          <a:lstStyle/>
          <a:p>
            <a:pPr fontAlgn="base"/>
            <a:r>
              <a:rPr lang="en-US" dirty="0"/>
              <a:t>General circulation models (GCMs) simulation of tropical dynamics is notorious for their poor representation of Madden Julian Oscillation (MJO)</a:t>
            </a:r>
          </a:p>
          <a:p>
            <a:pPr fontAlgn="base"/>
            <a:r>
              <a:rPr lang="en-US" dirty="0"/>
              <a:t>The coupling mechanisms of MJO and other </a:t>
            </a:r>
            <a:r>
              <a:rPr lang="en-US" b="1" dirty="0"/>
              <a:t>convectively coupled equatorial waves (CCEWs)</a:t>
            </a:r>
            <a:r>
              <a:rPr lang="en-US" dirty="0"/>
              <a:t> are not fully understood</a:t>
            </a:r>
          </a:p>
          <a:p>
            <a:pPr fontAlgn="base"/>
            <a:r>
              <a:rPr lang="en-US" dirty="0"/>
              <a:t>To evaluate the model simulation with currently observable weather variable - </a:t>
            </a:r>
            <a:r>
              <a:rPr lang="en-US" b="1" dirty="0"/>
              <a:t>clouds</a:t>
            </a:r>
            <a:endParaRPr lang="en-US" dirty="0"/>
          </a:p>
        </p:txBody>
      </p:sp>
    </p:spTree>
    <p:extLst>
      <p:ext uri="{BB962C8B-B14F-4D97-AF65-F5344CB8AC3E}">
        <p14:creationId xmlns:p14="http://schemas.microsoft.com/office/powerpoint/2010/main" val="2835830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s://lh6.googleusercontent.com/FAxLdNycwDl70Z1NGPC7fdoKhi1tEtLfuEp2lBtnql6ZEZ-CWl-hJ0jDbn7mQZj9DCDnLE5lnnsgXGWEgxaEF6eY8vSLAY7WfUwMpxwbaBZ_3T7sl2eamjMIdu8kwiAaYD3XzCjS1dU">
            <a:extLst>
              <a:ext uri="{FF2B5EF4-FFF2-40B4-BE49-F238E27FC236}">
                <a16:creationId xmlns:a16="http://schemas.microsoft.com/office/drawing/2014/main" id="{3767692C-D8EC-FB41-B75E-4C651AF00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293" y="410365"/>
            <a:ext cx="4162343" cy="27471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8E8A542-4B3B-6847-883F-5C6E5C1CE1DD}"/>
              </a:ext>
            </a:extLst>
          </p:cNvPr>
          <p:cNvSpPr/>
          <p:nvPr/>
        </p:nvSpPr>
        <p:spPr>
          <a:xfrm>
            <a:off x="339023" y="2399281"/>
            <a:ext cx="4135451" cy="2862322"/>
          </a:xfrm>
          <a:prstGeom prst="rect">
            <a:avLst/>
          </a:prstGeom>
        </p:spPr>
        <p:txBody>
          <a:bodyPr wrap="square">
            <a:spAutoFit/>
          </a:bodyPr>
          <a:lstStyle/>
          <a:p>
            <a:pPr marL="285750" lvl="0" indent="-285750" defTabSz="914400" eaLnBrk="0" fontAlgn="base" hangingPunct="0">
              <a:spcBef>
                <a:spcPct val="0"/>
              </a:spcBef>
              <a:spcAft>
                <a:spcPct val="0"/>
              </a:spcAft>
              <a:buFont typeface="Arial" panose="020B0604020202020204" pitchFamily="34" charset="0"/>
              <a:buChar char="•"/>
            </a:pPr>
            <a:r>
              <a:rPr lang="en-US" altLang="en-US" i="1" dirty="0">
                <a:solidFill>
                  <a:srgbClr val="333333"/>
                </a:solidFill>
                <a:latin typeface="Arial" panose="020B0604020202020204" pitchFamily="34" charset="0"/>
                <a:cs typeface="Arial" panose="020B0604020202020204" pitchFamily="34" charset="0"/>
              </a:rPr>
              <a:t>Eastward moving</a:t>
            </a:r>
            <a:r>
              <a:rPr lang="en-US" altLang="en-US" dirty="0">
                <a:solidFill>
                  <a:srgbClr val="333333"/>
                </a:solidFill>
                <a:latin typeface="Arial" panose="020B0604020202020204" pitchFamily="34" charset="0"/>
                <a:cs typeface="Arial" panose="020B0604020202020204" pitchFamily="34" charset="0"/>
              </a:rPr>
              <a:t> disturbance of clouds, rainfall in the tropics.</a:t>
            </a:r>
          </a:p>
          <a:p>
            <a:pPr marL="285750" lvl="0" indent="-285750" defTabSz="914400" eaLnBrk="0" fontAlgn="base" hangingPunct="0">
              <a:spcBef>
                <a:spcPct val="0"/>
              </a:spcBef>
              <a:spcAft>
                <a:spcPct val="0"/>
              </a:spcAft>
              <a:buFont typeface="Arial" panose="020B0604020202020204" pitchFamily="34" charset="0"/>
              <a:buChar char="•"/>
            </a:pPr>
            <a:endParaRPr lang="en-US" altLang="en-US" dirty="0">
              <a:solidFill>
                <a:srgbClr val="333333"/>
              </a:solidFill>
              <a:latin typeface="Arial" panose="020B0604020202020204" pitchFamily="34" charset="0"/>
              <a:cs typeface="Arial" panose="020B0604020202020204" pitchFamily="34"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rgbClr val="333333"/>
                </a:solidFill>
                <a:latin typeface="Arial" panose="020B0604020202020204" pitchFamily="34" charset="0"/>
                <a:cs typeface="Arial" panose="020B0604020202020204" pitchFamily="34" charset="0"/>
              </a:rPr>
              <a:t>Repeats every 30 - 60 days (</a:t>
            </a:r>
            <a:r>
              <a:rPr lang="en-US" altLang="en-US" dirty="0" err="1">
                <a:solidFill>
                  <a:srgbClr val="333333"/>
                </a:solidFill>
                <a:latin typeface="Arial" panose="020B0604020202020204" pitchFamily="34" charset="0"/>
                <a:cs typeface="Arial" panose="020B0604020202020204" pitchFamily="34" charset="0"/>
              </a:rPr>
              <a:t>intraseasonal</a:t>
            </a:r>
            <a:r>
              <a:rPr lang="en-US" altLang="en-US" dirty="0">
                <a:solidFill>
                  <a:srgbClr val="333333"/>
                </a:solidFill>
                <a:latin typeface="Arial" panose="020B0604020202020204" pitchFamily="34" charset="0"/>
                <a:cs typeface="Arial" panose="020B0604020202020204" pitchFamily="34" charset="0"/>
              </a:rPr>
              <a:t>)</a:t>
            </a:r>
            <a:r>
              <a:rPr lang="en-US" altLang="en-US" sz="1600" dirty="0">
                <a:solidFill>
                  <a:srgbClr val="333333"/>
                </a:solidFill>
                <a:latin typeface="Arial" panose="020B0604020202020204" pitchFamily="34" charset="0"/>
                <a:cs typeface="Arial" panose="020B0604020202020204" pitchFamily="34" charset="0"/>
              </a:rPr>
              <a:t>.</a:t>
            </a:r>
          </a:p>
          <a:p>
            <a:pPr marL="285750" lvl="0" indent="-285750" defTabSz="914400" eaLnBrk="0" fontAlgn="base" hangingPunct="0">
              <a:spcBef>
                <a:spcPct val="0"/>
              </a:spcBef>
              <a:spcAft>
                <a:spcPct val="0"/>
              </a:spcAft>
              <a:buFont typeface="Arial" panose="020B0604020202020204" pitchFamily="34" charset="0"/>
              <a:buChar char="•"/>
            </a:pPr>
            <a:endParaRPr lang="en-US" altLang="en-US" dirty="0">
              <a:solidFill>
                <a:srgbClr val="333333"/>
              </a:solidFill>
              <a:latin typeface="Arial" panose="020B0604020202020204" pitchFamily="34" charset="0"/>
              <a:cs typeface="Arial" panose="020B0604020202020204" pitchFamily="34"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rgbClr val="333333"/>
                </a:solidFill>
                <a:latin typeface="Arial" panose="020B0604020202020204" pitchFamily="34" charset="0"/>
                <a:cs typeface="Arial" panose="020B0604020202020204" pitchFamily="34" charset="0"/>
              </a:rPr>
              <a:t>Huge impact on Asian monsoon and tropical cyclogenesis.</a:t>
            </a:r>
          </a:p>
          <a:p>
            <a:pPr marL="285750" lvl="0" indent="-285750" defTabSz="914400" eaLnBrk="0" fontAlgn="base" hangingPunct="0">
              <a:spcBef>
                <a:spcPct val="0"/>
              </a:spcBef>
              <a:spcAft>
                <a:spcPct val="0"/>
              </a:spcAft>
              <a:buFont typeface="Arial" panose="020B0604020202020204" pitchFamily="34" charset="0"/>
              <a:buChar char="•"/>
            </a:pPr>
            <a:endParaRPr lang="en-US" altLang="en-US" dirty="0">
              <a:solidFill>
                <a:srgbClr val="333333"/>
              </a:solidFill>
              <a:latin typeface="Arial" panose="020B0604020202020204" pitchFamily="34" charset="0"/>
              <a:cs typeface="Arial" panose="020B0604020202020204" pitchFamily="34"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rgbClr val="333333"/>
                </a:solidFill>
                <a:latin typeface="Arial" panose="020B0604020202020204" pitchFamily="34" charset="0"/>
                <a:cs typeface="Arial" panose="020B0604020202020204" pitchFamily="34" charset="0"/>
              </a:rPr>
              <a:t>Poorly understood and simulated.</a:t>
            </a:r>
            <a:endParaRPr lang="en-US" altLang="en-US" sz="1050" dirty="0"/>
          </a:p>
        </p:txBody>
      </p:sp>
      <p:pic>
        <p:nvPicPr>
          <p:cNvPr id="1032" name="Picture 8" descr="https://lh6.googleusercontent.com/7D-1zwjvrZVrxjQt0HAYA1Uv_p2oHFQ8_QtIoUPQR5204PoAcz2kI8kzQjv6GcbkJJLWGmZ5q7cBFjH8BKAAFIPz4OT21rnO0ple8-xSh_UQetg1Pbj_JOhF1VxxmmfMK1igHiCkOe0">
            <a:extLst>
              <a:ext uri="{FF2B5EF4-FFF2-40B4-BE49-F238E27FC236}">
                <a16:creationId xmlns:a16="http://schemas.microsoft.com/office/drawing/2014/main" id="{715821CE-CCB8-9A4B-B7B4-6A87E800B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662" y="3525774"/>
            <a:ext cx="4191975" cy="20547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CB4A3E-291D-9F44-97F0-D75C30D8EA0A}"/>
              </a:ext>
            </a:extLst>
          </p:cNvPr>
          <p:cNvSpPr txBox="1"/>
          <p:nvPr/>
        </p:nvSpPr>
        <p:spPr>
          <a:xfrm>
            <a:off x="339023" y="555353"/>
            <a:ext cx="4162343" cy="1569660"/>
          </a:xfrm>
          <a:prstGeom prst="rect">
            <a:avLst/>
          </a:prstGeom>
          <a:noFill/>
        </p:spPr>
        <p:txBody>
          <a:bodyPr wrap="square" rtlCol="0">
            <a:spAutoFit/>
          </a:bodyPr>
          <a:lstStyle/>
          <a:p>
            <a:r>
              <a:rPr lang="en-US" sz="3200" dirty="0">
                <a:latin typeface="+mj-lt"/>
              </a:rPr>
              <a:t>MJO: the major tropical </a:t>
            </a:r>
            <a:r>
              <a:rPr lang="en-US" sz="3200" dirty="0" err="1">
                <a:latin typeface="+mj-lt"/>
              </a:rPr>
              <a:t>intraseasonal</a:t>
            </a:r>
            <a:r>
              <a:rPr lang="en-US" sz="3200" dirty="0">
                <a:latin typeface="+mj-lt"/>
              </a:rPr>
              <a:t> variability contributor</a:t>
            </a:r>
          </a:p>
        </p:txBody>
      </p:sp>
    </p:spTree>
    <p:extLst>
      <p:ext uri="{BB962C8B-B14F-4D97-AF65-F5344CB8AC3E}">
        <p14:creationId xmlns:p14="http://schemas.microsoft.com/office/powerpoint/2010/main" val="398282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4F180-60B0-E649-A418-33C0302E1B6E}"/>
              </a:ext>
            </a:extLst>
          </p:cNvPr>
          <p:cNvSpPr>
            <a:spLocks noGrp="1"/>
          </p:cNvSpPr>
          <p:nvPr>
            <p:ph type="ctrTitle"/>
          </p:nvPr>
        </p:nvSpPr>
        <p:spPr/>
        <p:txBody>
          <a:bodyPr>
            <a:normAutofit fontScale="90000"/>
          </a:bodyPr>
          <a:lstStyle/>
          <a:p>
            <a:r>
              <a:rPr lang="en-US" sz="3200" dirty="0"/>
              <a:t>How are CCEWs dynamically coupled with the convection?</a:t>
            </a:r>
            <a:br>
              <a:rPr lang="en-US" sz="3200" dirty="0"/>
            </a:br>
            <a:endParaRPr lang="en-US" dirty="0"/>
          </a:p>
        </p:txBody>
      </p:sp>
      <p:sp>
        <p:nvSpPr>
          <p:cNvPr id="4" name="Content Placeholder 3">
            <a:extLst>
              <a:ext uri="{FF2B5EF4-FFF2-40B4-BE49-F238E27FC236}">
                <a16:creationId xmlns:a16="http://schemas.microsoft.com/office/drawing/2014/main" id="{9D2ECD3E-2120-964D-BD8F-8FD64101227D}"/>
              </a:ext>
            </a:extLst>
          </p:cNvPr>
          <p:cNvSpPr>
            <a:spLocks noGrp="1"/>
          </p:cNvSpPr>
          <p:nvPr>
            <p:ph idx="1"/>
          </p:nvPr>
        </p:nvSpPr>
        <p:spPr/>
        <p:txBody>
          <a:bodyPr>
            <a:noAutofit/>
          </a:bodyPr>
          <a:lstStyle/>
          <a:p>
            <a:pPr fontAlgn="base"/>
            <a:r>
              <a:rPr lang="en-US" sz="2800" dirty="0"/>
              <a:t>How do they covary with the vertical structure of clouds?</a:t>
            </a:r>
          </a:p>
          <a:p>
            <a:pPr fontAlgn="base"/>
            <a:r>
              <a:rPr lang="en-US" sz="2800" dirty="0"/>
              <a:t>How do they behave over the past few decades?</a:t>
            </a:r>
          </a:p>
        </p:txBody>
      </p:sp>
    </p:spTree>
    <p:extLst>
      <p:ext uri="{BB962C8B-B14F-4D97-AF65-F5344CB8AC3E}">
        <p14:creationId xmlns:p14="http://schemas.microsoft.com/office/powerpoint/2010/main" val="34123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797E-04BD-1141-AC26-3DC3F87583E4}"/>
              </a:ext>
            </a:extLst>
          </p:cNvPr>
          <p:cNvSpPr>
            <a:spLocks noGrp="1"/>
          </p:cNvSpPr>
          <p:nvPr>
            <p:ph type="ctrTitle"/>
          </p:nvPr>
        </p:nvSpPr>
        <p:spPr>
          <a:xfrm>
            <a:off x="529832" y="1120180"/>
            <a:ext cx="8014727" cy="824004"/>
          </a:xfrm>
        </p:spPr>
        <p:txBody>
          <a:bodyPr>
            <a:normAutofit fontScale="90000"/>
          </a:bodyPr>
          <a:lstStyle/>
          <a:p>
            <a:r>
              <a:rPr lang="en-US" b="0" dirty="0"/>
              <a:t>Method: reproduce Wheeler-</a:t>
            </a:r>
            <a:r>
              <a:rPr lang="en-US" b="0" dirty="0" err="1"/>
              <a:t>Kiladis</a:t>
            </a:r>
            <a:r>
              <a:rPr lang="en-US" b="0" dirty="0"/>
              <a:t> diagrams with our data</a:t>
            </a:r>
            <a:endParaRPr lang="en-US" dirty="0"/>
          </a:p>
        </p:txBody>
      </p:sp>
      <p:pic>
        <p:nvPicPr>
          <p:cNvPr id="1026" name="Picture 2" descr="https://lh4.googleusercontent.com/YuJjNUV-VcFjID8_v63GELYKP1WTn7BMdd78RVCU8THT3rYof0av-w5et0oQ1bqxXD8XciPxB_P4B_GCoMxnSksfSz1cQzVUvrdg0BPoG8GRtue-4dblPsbnH8R6SzbubvluWTme378">
            <a:extLst>
              <a:ext uri="{FF2B5EF4-FFF2-40B4-BE49-F238E27FC236}">
                <a16:creationId xmlns:a16="http://schemas.microsoft.com/office/drawing/2014/main" id="{B1C13AE0-17B0-2D45-82CB-BCEBAF557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33" y="2243747"/>
            <a:ext cx="3479269" cy="34940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lh5.googleusercontent.com/XCHKHpMt6C-HX_OD6jSWRjjlt6HGm1tXc1RY6VYw4tdHD8b7AupGQYjLH2yrhC5tyvIMT7u-y2iRbJ_L3Azn_V-7Yk_Klcz4722Gtt2-3zviHh0bEYAu1fjBsI9EApdwrvEH60tyfMo">
            <a:extLst>
              <a:ext uri="{FF2B5EF4-FFF2-40B4-BE49-F238E27FC236}">
                <a16:creationId xmlns:a16="http://schemas.microsoft.com/office/drawing/2014/main" id="{80BFEE2D-880F-AC4A-8CDD-120A356F8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2973" y="2306394"/>
            <a:ext cx="3479268" cy="34132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17FCD2-8D3F-6B41-9991-5AA23A7E6E67}"/>
              </a:ext>
            </a:extLst>
          </p:cNvPr>
          <p:cNvSpPr/>
          <p:nvPr/>
        </p:nvSpPr>
        <p:spPr>
          <a:xfrm>
            <a:off x="4517102" y="5857579"/>
            <a:ext cx="4653280" cy="1200329"/>
          </a:xfrm>
          <a:prstGeom prst="rect">
            <a:avLst/>
          </a:prstGeom>
        </p:spPr>
        <p:txBody>
          <a:bodyPr wrap="square">
            <a:spAutoFit/>
          </a:bodyPr>
          <a:lstStyle/>
          <a:p>
            <a:r>
              <a:rPr lang="en-US" dirty="0">
                <a:solidFill>
                  <a:srgbClr val="000000"/>
                </a:solidFill>
                <a:latin typeface="Arial" panose="020B0604020202020204" pitchFamily="34" charset="0"/>
              </a:rPr>
              <a:t>(Wheeler et al., 1998; </a:t>
            </a:r>
            <a:r>
              <a:rPr lang="en-US" dirty="0" err="1">
                <a:solidFill>
                  <a:srgbClr val="000000"/>
                </a:solidFill>
                <a:latin typeface="Arial" panose="020B0604020202020204" pitchFamily="34" charset="0"/>
              </a:rPr>
              <a:t>Kiladis</a:t>
            </a:r>
            <a:r>
              <a:rPr lang="en-US" dirty="0">
                <a:solidFill>
                  <a:srgbClr val="000000"/>
                </a:solidFill>
                <a:latin typeface="Arial" panose="020B0604020202020204" pitchFamily="34" charset="0"/>
              </a:rPr>
              <a:t> et al., 2009)</a:t>
            </a:r>
            <a:endParaRPr lang="en-US" dirty="0">
              <a:solidFill>
                <a:srgbClr val="000000"/>
              </a:solidFill>
              <a:latin typeface="-webkit-standard"/>
            </a:endParaRPr>
          </a:p>
          <a:p>
            <a:br>
              <a:rPr lang="en-US" dirty="0"/>
            </a:br>
            <a:br>
              <a:rPr lang="en-US" dirty="0"/>
            </a:br>
            <a:endParaRPr lang="en-US" dirty="0"/>
          </a:p>
        </p:txBody>
      </p:sp>
      <p:sp>
        <p:nvSpPr>
          <p:cNvPr id="4" name="Rectangle 3">
            <a:extLst>
              <a:ext uri="{FF2B5EF4-FFF2-40B4-BE49-F238E27FC236}">
                <a16:creationId xmlns:a16="http://schemas.microsoft.com/office/drawing/2014/main" id="{33A99326-4DD0-3743-9E1F-667DE108679A}"/>
              </a:ext>
            </a:extLst>
          </p:cNvPr>
          <p:cNvSpPr/>
          <p:nvPr/>
        </p:nvSpPr>
        <p:spPr>
          <a:xfrm>
            <a:off x="2191872" y="3052482"/>
            <a:ext cx="995082" cy="470647"/>
          </a:xfrm>
          <a:prstGeom prst="rect">
            <a:avLst/>
          </a:prstGeom>
          <a:solidFill>
            <a:schemeClr val="tx1">
              <a:alpha val="6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Westward </a:t>
            </a:r>
            <a:r>
              <a:rPr lang="en-US" sz="1000" dirty="0" err="1">
                <a:solidFill>
                  <a:schemeClr val="bg1"/>
                </a:solidFill>
              </a:rPr>
              <a:t>Inertio</a:t>
            </a:r>
            <a:r>
              <a:rPr lang="en-US" sz="1000" dirty="0">
                <a:solidFill>
                  <a:schemeClr val="bg1"/>
                </a:solidFill>
              </a:rPr>
              <a:t>-gravity</a:t>
            </a:r>
          </a:p>
        </p:txBody>
      </p:sp>
      <p:sp>
        <p:nvSpPr>
          <p:cNvPr id="8" name="Rectangle 7">
            <a:extLst>
              <a:ext uri="{FF2B5EF4-FFF2-40B4-BE49-F238E27FC236}">
                <a16:creationId xmlns:a16="http://schemas.microsoft.com/office/drawing/2014/main" id="{0F573EA4-1569-7D49-9973-789DC072B204}"/>
              </a:ext>
            </a:extLst>
          </p:cNvPr>
          <p:cNvSpPr/>
          <p:nvPr/>
        </p:nvSpPr>
        <p:spPr>
          <a:xfrm>
            <a:off x="915798" y="4697505"/>
            <a:ext cx="1353669" cy="210671"/>
          </a:xfrm>
          <a:prstGeom prst="rect">
            <a:avLst/>
          </a:prstGeom>
          <a:solidFill>
            <a:schemeClr val="tx1">
              <a:alpha val="6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chemeClr val="bg1"/>
                </a:solidFill>
              </a:rPr>
              <a:t>Equatoral</a:t>
            </a:r>
            <a:r>
              <a:rPr lang="en-US" sz="1000" dirty="0">
                <a:solidFill>
                  <a:schemeClr val="bg1"/>
                </a:solidFill>
              </a:rPr>
              <a:t> Rossby</a:t>
            </a:r>
          </a:p>
        </p:txBody>
      </p:sp>
      <p:sp>
        <p:nvSpPr>
          <p:cNvPr id="10" name="Rectangle 9">
            <a:extLst>
              <a:ext uri="{FF2B5EF4-FFF2-40B4-BE49-F238E27FC236}">
                <a16:creationId xmlns:a16="http://schemas.microsoft.com/office/drawing/2014/main" id="{2770DEA6-0EDC-AC4D-B5CE-521C81A690EC}"/>
              </a:ext>
            </a:extLst>
          </p:cNvPr>
          <p:cNvSpPr/>
          <p:nvPr/>
        </p:nvSpPr>
        <p:spPr>
          <a:xfrm>
            <a:off x="5035080" y="4816287"/>
            <a:ext cx="1634661" cy="226360"/>
          </a:xfrm>
          <a:prstGeom prst="rect">
            <a:avLst/>
          </a:prstGeom>
          <a:solidFill>
            <a:schemeClr val="tx1">
              <a:alpha val="6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Mixed Rossby-Gravity</a:t>
            </a:r>
          </a:p>
        </p:txBody>
      </p:sp>
    </p:spTree>
    <p:extLst>
      <p:ext uri="{BB962C8B-B14F-4D97-AF65-F5344CB8AC3E}">
        <p14:creationId xmlns:p14="http://schemas.microsoft.com/office/powerpoint/2010/main" val="190881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694" y="3131772"/>
            <a:ext cx="6802482" cy="1174531"/>
          </a:xfrm>
        </p:spPr>
        <p:txBody>
          <a:bodyPr/>
          <a:lstStyle/>
          <a:p>
            <a:r>
              <a:rPr lang="en-US" dirty="0"/>
              <a:t>The interpolated dataset</a:t>
            </a:r>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09528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data in progress </a:t>
            </a:r>
          </a:p>
        </p:txBody>
      </p:sp>
      <p:sp>
        <p:nvSpPr>
          <p:cNvPr id="3" name="Content Placeholder 2"/>
          <p:cNvSpPr>
            <a:spLocks noGrp="1"/>
          </p:cNvSpPr>
          <p:nvPr>
            <p:ph idx="1"/>
          </p:nvPr>
        </p:nvSpPr>
        <p:spPr>
          <a:xfrm>
            <a:off x="518823" y="2172542"/>
            <a:ext cx="7751117" cy="3747511"/>
          </a:xfrm>
        </p:spPr>
        <p:txBody>
          <a:bodyPr/>
          <a:lstStyle/>
          <a:p>
            <a:r>
              <a:rPr lang="en-US" dirty="0"/>
              <a:t>We will continue with the stitching method, and start with </a:t>
            </a:r>
            <a:r>
              <a:rPr lang="en-US" dirty="0" err="1"/>
              <a:t>MetOp</a:t>
            </a:r>
            <a:r>
              <a:rPr lang="en-US" dirty="0"/>
              <a:t>-A.</a:t>
            </a:r>
          </a:p>
          <a:p>
            <a:r>
              <a:rPr lang="en-US" dirty="0"/>
              <a:t>But instead of running CLAVR-x on our own, we switch to PATMOS-x for retrieved cloud types.</a:t>
            </a:r>
          </a:p>
          <a:p>
            <a:r>
              <a:rPr lang="en-US" dirty="0"/>
              <a:t>Grid data, especially HIRS differently.</a:t>
            </a:r>
          </a:p>
        </p:txBody>
      </p:sp>
    </p:spTree>
    <p:extLst>
      <p:ext uri="{BB962C8B-B14F-4D97-AF65-F5344CB8AC3E}">
        <p14:creationId xmlns:p14="http://schemas.microsoft.com/office/powerpoint/2010/main" val="108253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906463"/>
            <a:ext cx="7859713" cy="3629025"/>
          </a:xfrm>
        </p:spPr>
        <p:txBody>
          <a:bodyPr/>
          <a:lstStyle/>
          <a:p>
            <a:r>
              <a:rPr lang="en-US" dirty="0">
                <a:solidFill>
                  <a:schemeClr val="bg1"/>
                </a:solidFill>
              </a:rPr>
              <a:t>Summary</a:t>
            </a:r>
          </a:p>
          <a:p>
            <a:endParaRPr lang="en-US" dirty="0"/>
          </a:p>
        </p:txBody>
      </p:sp>
      <p:sp>
        <p:nvSpPr>
          <p:cNvPr id="3" name="TextBox 2">
            <a:extLst>
              <a:ext uri="{FF2B5EF4-FFF2-40B4-BE49-F238E27FC236}">
                <a16:creationId xmlns:a16="http://schemas.microsoft.com/office/drawing/2014/main" id="{A3DBDC9D-4DCF-2E40-B90C-65C5DBE45B35}"/>
              </a:ext>
            </a:extLst>
          </p:cNvPr>
          <p:cNvSpPr txBox="1"/>
          <p:nvPr/>
        </p:nvSpPr>
        <p:spPr>
          <a:xfrm>
            <a:off x="692523" y="1721224"/>
            <a:ext cx="7758953" cy="4247317"/>
          </a:xfrm>
          <a:prstGeom prst="rect">
            <a:avLst/>
          </a:prstGeom>
          <a:noFill/>
        </p:spPr>
        <p:txBody>
          <a:bodyPr wrap="square" rtlCol="0">
            <a:spAutoFit/>
          </a:bodyPr>
          <a:lstStyle/>
          <a:p>
            <a:pPr marL="342900" indent="-342900">
              <a:buAutoNum type="arabicPeriod"/>
            </a:pPr>
            <a:r>
              <a:rPr lang="en-US" dirty="0">
                <a:solidFill>
                  <a:schemeClr val="bg1"/>
                </a:solidFill>
              </a:rPr>
              <a:t>To potentially study the cloud-climate variability in the past 3 decades, we employ a new method that stiches imager (AVHRR) and sounder (HIRS) data together. The new dataset has better spectral resolution.</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Using the cloud type-specified T</a:t>
            </a:r>
            <a:r>
              <a:rPr lang="en-US" baseline="-25000" dirty="0">
                <a:solidFill>
                  <a:schemeClr val="bg1"/>
                </a:solidFill>
              </a:rPr>
              <a:t>b</a:t>
            </a:r>
            <a:r>
              <a:rPr lang="en-US" dirty="0">
                <a:solidFill>
                  <a:schemeClr val="bg1"/>
                </a:solidFill>
              </a:rPr>
              <a:t> statistical moments (cloud fraction, 𝜇T</a:t>
            </a:r>
            <a:r>
              <a:rPr lang="en-US" baseline="-25000" dirty="0">
                <a:solidFill>
                  <a:schemeClr val="bg1"/>
                </a:solidFill>
              </a:rPr>
              <a:t>b</a:t>
            </a:r>
            <a:r>
              <a:rPr lang="en-US" dirty="0">
                <a:solidFill>
                  <a:schemeClr val="bg1"/>
                </a:solidFill>
              </a:rPr>
              <a:t>, and 𝜎T</a:t>
            </a:r>
            <a:r>
              <a:rPr lang="en-US" baseline="-25000" dirty="0">
                <a:solidFill>
                  <a:schemeClr val="bg1"/>
                </a:solidFill>
              </a:rPr>
              <a:t>b</a:t>
            </a:r>
            <a:r>
              <a:rPr lang="en-US" dirty="0">
                <a:solidFill>
                  <a:schemeClr val="bg1"/>
                </a:solidFill>
              </a:rPr>
              <a:t>, we are able to detect regional cloudiness associated with large-scale dynamics in the SH. Our findings are in generally good agreement with other studies and datasets. Differences come from the nature of the datasets, time periods, and cloud classification standards.</a:t>
            </a:r>
          </a:p>
          <a:p>
            <a:pPr marL="342900" indent="-342900">
              <a:buAutoNum type="arabicPeriod"/>
            </a:pPr>
            <a:endParaRPr lang="en-US" dirty="0">
              <a:solidFill>
                <a:schemeClr val="bg1"/>
              </a:solidFill>
            </a:endParaRP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Next we plan to investigate the cloud-climate variability in Tropics, with a focus on CCEWs. To construct the K-W diagram, we use our interpolated cloud data instead of OLWR. Also, we will use PATMOS-x instead of running CLAVR-x on AVHRR for cloud properties.</a:t>
            </a:r>
          </a:p>
        </p:txBody>
      </p:sp>
    </p:spTree>
    <p:extLst>
      <p:ext uri="{BB962C8B-B14F-4D97-AF65-F5344CB8AC3E}">
        <p14:creationId xmlns:p14="http://schemas.microsoft.com/office/powerpoint/2010/main" val="2799699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207402-9CA3-2E4C-85D6-5B111943B65C}"/>
              </a:ext>
            </a:extLst>
          </p:cNvPr>
          <p:cNvSpPr txBox="1"/>
          <p:nvPr/>
        </p:nvSpPr>
        <p:spPr>
          <a:xfrm>
            <a:off x="609600" y="878775"/>
            <a:ext cx="1364476" cy="369332"/>
          </a:xfrm>
          <a:prstGeom prst="rect">
            <a:avLst/>
          </a:prstGeom>
          <a:noFill/>
        </p:spPr>
        <p:txBody>
          <a:bodyPr wrap="none" rtlCol="0">
            <a:spAutoFit/>
          </a:bodyPr>
          <a:lstStyle/>
          <a:p>
            <a:r>
              <a:rPr lang="en-US" dirty="0">
                <a:solidFill>
                  <a:schemeClr val="bg1"/>
                </a:solidFill>
              </a:rPr>
              <a:t>References</a:t>
            </a:r>
          </a:p>
        </p:txBody>
      </p:sp>
      <p:sp>
        <p:nvSpPr>
          <p:cNvPr id="5" name="Rectangle 4">
            <a:extLst>
              <a:ext uri="{FF2B5EF4-FFF2-40B4-BE49-F238E27FC236}">
                <a16:creationId xmlns:a16="http://schemas.microsoft.com/office/drawing/2014/main" id="{0D4DD379-6BBA-2C4C-ADDF-1272F1F441E9}"/>
              </a:ext>
            </a:extLst>
          </p:cNvPr>
          <p:cNvSpPr/>
          <p:nvPr/>
        </p:nvSpPr>
        <p:spPr>
          <a:xfrm>
            <a:off x="609600" y="1731908"/>
            <a:ext cx="7860632" cy="4062651"/>
          </a:xfrm>
          <a:prstGeom prst="rect">
            <a:avLst/>
          </a:prstGeom>
        </p:spPr>
        <p:txBody>
          <a:bodyPr wrap="square">
            <a:spAutoFit/>
          </a:bodyPr>
          <a:lstStyle/>
          <a:p>
            <a:r>
              <a:rPr lang="en-US" sz="1200" dirty="0">
                <a:solidFill>
                  <a:schemeClr val="bg1"/>
                </a:solidFill>
              </a:rPr>
              <a:t>Bender, F. A.-M., V. Ramanathan, and G. </a:t>
            </a:r>
            <a:r>
              <a:rPr lang="en-US" sz="1200" dirty="0" err="1">
                <a:solidFill>
                  <a:schemeClr val="bg1"/>
                </a:solidFill>
              </a:rPr>
              <a:t>Tselioudis</a:t>
            </a:r>
            <a:r>
              <a:rPr lang="en-US" sz="1200" dirty="0">
                <a:solidFill>
                  <a:schemeClr val="bg1"/>
                </a:solidFill>
              </a:rPr>
              <a:t> (2012), Changes in </a:t>
            </a:r>
            <a:r>
              <a:rPr lang="en-US" sz="1200" dirty="0" err="1">
                <a:solidFill>
                  <a:schemeClr val="bg1"/>
                </a:solidFill>
              </a:rPr>
              <a:t>extratropicalstorm</a:t>
            </a:r>
            <a:r>
              <a:rPr lang="en-US" sz="1200" dirty="0">
                <a:solidFill>
                  <a:schemeClr val="bg1"/>
                </a:solidFill>
              </a:rPr>
              <a:t> track cloudiness 1983–2008:  observational support for a poleward shift,ClimateDynamics,38(9), 2037–2053, doi:10.1007/s00382-011-1065-6.</a:t>
            </a:r>
          </a:p>
          <a:p>
            <a:endParaRPr lang="en-US" sz="1200" dirty="0">
              <a:solidFill>
                <a:schemeClr val="bg1"/>
              </a:solidFill>
            </a:endParaRPr>
          </a:p>
          <a:p>
            <a:r>
              <a:rPr lang="en-US" sz="1200" dirty="0">
                <a:solidFill>
                  <a:schemeClr val="bg1"/>
                </a:solidFill>
              </a:rPr>
              <a:t>Grise, K. M., L. M. </a:t>
            </a:r>
            <a:r>
              <a:rPr lang="en-US" sz="1200" dirty="0" err="1">
                <a:solidFill>
                  <a:schemeClr val="bg1"/>
                </a:solidFill>
              </a:rPr>
              <a:t>Polvani</a:t>
            </a:r>
            <a:r>
              <a:rPr lang="en-US" sz="1200" dirty="0">
                <a:solidFill>
                  <a:schemeClr val="bg1"/>
                </a:solidFill>
              </a:rPr>
              <a:t>, G. </a:t>
            </a:r>
            <a:r>
              <a:rPr lang="en-US" sz="1200" dirty="0" err="1">
                <a:solidFill>
                  <a:schemeClr val="bg1"/>
                </a:solidFill>
              </a:rPr>
              <a:t>Tselioudis</a:t>
            </a:r>
            <a:r>
              <a:rPr lang="en-US" sz="1200" dirty="0">
                <a:solidFill>
                  <a:schemeClr val="bg1"/>
                </a:solidFill>
              </a:rPr>
              <a:t>, Y. Wu, and M. D. </a:t>
            </a:r>
            <a:r>
              <a:rPr lang="en-US" sz="1200" dirty="0" err="1">
                <a:solidFill>
                  <a:schemeClr val="bg1"/>
                </a:solidFill>
              </a:rPr>
              <a:t>Zelinka</a:t>
            </a:r>
            <a:r>
              <a:rPr lang="en-US" sz="1200" dirty="0">
                <a:solidFill>
                  <a:schemeClr val="bg1"/>
                </a:solidFill>
              </a:rPr>
              <a:t> (2013), </a:t>
            </a:r>
            <a:r>
              <a:rPr lang="en-US" sz="1200" dirty="0" err="1">
                <a:solidFill>
                  <a:schemeClr val="bg1"/>
                </a:solidFill>
              </a:rPr>
              <a:t>Theozone</a:t>
            </a:r>
            <a:r>
              <a:rPr lang="en-US" sz="1200" dirty="0">
                <a:solidFill>
                  <a:schemeClr val="bg1"/>
                </a:solidFill>
              </a:rPr>
              <a:t> hole indirect effect:  Cloud-radiative anomalies accompanying the </a:t>
            </a:r>
            <a:r>
              <a:rPr lang="en-US" sz="1200" dirty="0" err="1">
                <a:solidFill>
                  <a:schemeClr val="bg1"/>
                </a:solidFill>
              </a:rPr>
              <a:t>polewardshift</a:t>
            </a:r>
            <a:r>
              <a:rPr lang="en-US" sz="1200" dirty="0">
                <a:solidFill>
                  <a:schemeClr val="bg1"/>
                </a:solidFill>
              </a:rPr>
              <a:t> of the eddy-driven jet in the Southern Hemisphere, Geophysical Research Letters,40(14), 3688–3692, doi:10.1002/grl.50675</a:t>
            </a:r>
          </a:p>
          <a:p>
            <a:endParaRPr lang="en-US" sz="1200" dirty="0">
              <a:solidFill>
                <a:schemeClr val="bg1"/>
              </a:solidFill>
            </a:endParaRPr>
          </a:p>
          <a:p>
            <a:r>
              <a:rPr lang="en-US" sz="1200" dirty="0">
                <a:solidFill>
                  <a:schemeClr val="bg1"/>
                </a:solidFill>
              </a:rPr>
              <a:t>Li, Y., and D. W. J. Thompson (2016), Observed Signatures of the Barotropic </a:t>
            </a:r>
            <a:r>
              <a:rPr lang="en-US" sz="1200" dirty="0" err="1">
                <a:solidFill>
                  <a:schemeClr val="bg1"/>
                </a:solidFill>
              </a:rPr>
              <a:t>andBaroclinic</a:t>
            </a:r>
            <a:r>
              <a:rPr lang="en-US" sz="1200" dirty="0">
                <a:solidFill>
                  <a:schemeClr val="bg1"/>
                </a:solidFill>
              </a:rPr>
              <a:t> Annular Modes in Cloud Vertical Structure and Cloud Radiative </a:t>
            </a:r>
            <a:r>
              <a:rPr lang="en-US" sz="1200" dirty="0" err="1">
                <a:solidFill>
                  <a:schemeClr val="bg1"/>
                </a:solidFill>
              </a:rPr>
              <a:t>Effects,Journal</a:t>
            </a:r>
            <a:r>
              <a:rPr lang="en-US" sz="1200" dirty="0">
                <a:solidFill>
                  <a:schemeClr val="bg1"/>
                </a:solidFill>
              </a:rPr>
              <a:t> of Climate,29(13), 4723–4740, doi:10.1175/JCLI-D-15-0692.1.</a:t>
            </a:r>
          </a:p>
          <a:p>
            <a:endParaRPr lang="en-US" sz="1200" dirty="0">
              <a:solidFill>
                <a:schemeClr val="bg1"/>
              </a:solidFill>
            </a:endParaRPr>
          </a:p>
          <a:p>
            <a:r>
              <a:rPr lang="en-US" sz="1200" dirty="0">
                <a:solidFill>
                  <a:schemeClr val="bg1"/>
                </a:solidFill>
              </a:rPr>
              <a:t>Schreier, M., B. Kahn, K. </a:t>
            </a:r>
            <a:r>
              <a:rPr lang="en-US" sz="1200" dirty="0" err="1">
                <a:solidFill>
                  <a:schemeClr val="bg1"/>
                </a:solidFill>
              </a:rPr>
              <a:t>Su</a:t>
            </a:r>
            <a:r>
              <a:rPr lang="en-US" sz="1200" dirty="0">
                <a:solidFill>
                  <a:schemeClr val="bg1"/>
                </a:solidFill>
              </a:rPr>
              <a:t>\v{s}</a:t>
            </a:r>
            <a:r>
              <a:rPr lang="en-US" sz="1200" dirty="0" err="1">
                <a:solidFill>
                  <a:schemeClr val="bg1"/>
                </a:solidFill>
              </a:rPr>
              <a:t>elj</a:t>
            </a:r>
            <a:r>
              <a:rPr lang="en-US" sz="1200" dirty="0">
                <a:solidFill>
                  <a:schemeClr val="bg1"/>
                </a:solidFill>
              </a:rPr>
              <a:t>, J. Karlsson, S. </a:t>
            </a:r>
            <a:r>
              <a:rPr lang="en-US" sz="1200" dirty="0" err="1">
                <a:solidFill>
                  <a:schemeClr val="bg1"/>
                </a:solidFill>
              </a:rPr>
              <a:t>Ou</a:t>
            </a:r>
            <a:r>
              <a:rPr lang="en-US" sz="1200" dirty="0">
                <a:solidFill>
                  <a:schemeClr val="bg1"/>
                </a:solidFill>
              </a:rPr>
              <a:t>, Q. Yue, and S. </a:t>
            </a:r>
            <a:r>
              <a:rPr lang="en-US" sz="1200" dirty="0" err="1">
                <a:solidFill>
                  <a:schemeClr val="bg1"/>
                </a:solidFill>
              </a:rPr>
              <a:t>Nasiri</a:t>
            </a:r>
            <a:r>
              <a:rPr lang="en-US" sz="1200" dirty="0">
                <a:solidFill>
                  <a:schemeClr val="bg1"/>
                </a:solidFill>
              </a:rPr>
              <a:t> (2014),Atmospheric parameters in a subtropical cloud regime transition derived by </a:t>
            </a:r>
            <a:r>
              <a:rPr lang="en-US" sz="1200" dirty="0" err="1">
                <a:solidFill>
                  <a:schemeClr val="bg1"/>
                </a:solidFill>
              </a:rPr>
              <a:t>AIRSand</a:t>
            </a:r>
            <a:r>
              <a:rPr lang="en-US" sz="1200" dirty="0">
                <a:solidFill>
                  <a:schemeClr val="bg1"/>
                </a:solidFill>
              </a:rPr>
              <a:t> MODIS: observed statistical variability compared to ERA-</a:t>
            </a:r>
            <a:r>
              <a:rPr lang="en-US" sz="1200" dirty="0" err="1">
                <a:solidFill>
                  <a:schemeClr val="bg1"/>
                </a:solidFill>
              </a:rPr>
              <a:t>Interim,AtmosphericChemistry</a:t>
            </a:r>
            <a:r>
              <a:rPr lang="en-US" sz="1200" dirty="0">
                <a:solidFill>
                  <a:schemeClr val="bg1"/>
                </a:solidFill>
              </a:rPr>
              <a:t> and Physics,14(7), 3573–3587.</a:t>
            </a:r>
          </a:p>
          <a:p>
            <a:endParaRPr lang="en-US" sz="1200" dirty="0">
              <a:solidFill>
                <a:schemeClr val="bg1"/>
              </a:solidFill>
            </a:endParaRPr>
          </a:p>
          <a:p>
            <a:r>
              <a:rPr lang="en-US" sz="1200" dirty="0">
                <a:solidFill>
                  <a:schemeClr val="bg1"/>
                </a:solidFill>
              </a:rPr>
              <a:t>Staten,  P. W.,  B. H. Kahn,  M. M. Schreier,  and A. K. </a:t>
            </a:r>
            <a:r>
              <a:rPr lang="en-US" sz="1200" dirty="0" err="1">
                <a:solidFill>
                  <a:schemeClr val="bg1"/>
                </a:solidFill>
              </a:rPr>
              <a:t>Heidinger</a:t>
            </a:r>
            <a:r>
              <a:rPr lang="en-US" sz="1200" dirty="0">
                <a:solidFill>
                  <a:schemeClr val="bg1"/>
                </a:solidFill>
              </a:rPr>
              <a:t> (2016),  </a:t>
            </a:r>
            <a:r>
              <a:rPr lang="en-US" sz="1200" dirty="0" err="1">
                <a:solidFill>
                  <a:schemeClr val="bg1"/>
                </a:solidFill>
              </a:rPr>
              <a:t>SubpixelCharacterization</a:t>
            </a:r>
            <a:r>
              <a:rPr lang="en-US" sz="1200" dirty="0">
                <a:solidFill>
                  <a:schemeClr val="bg1"/>
                </a:solidFill>
              </a:rPr>
              <a:t> of HIRS Spectral Radiances Using Cloud Properties from </a:t>
            </a:r>
            <a:r>
              <a:rPr lang="en-US" sz="1200" dirty="0" err="1">
                <a:solidFill>
                  <a:schemeClr val="bg1"/>
                </a:solidFill>
              </a:rPr>
              <a:t>AVHRR,Journal</a:t>
            </a:r>
            <a:r>
              <a:rPr lang="en-US" sz="1200" dirty="0">
                <a:solidFill>
                  <a:schemeClr val="bg1"/>
                </a:solidFill>
              </a:rPr>
              <a:t>  of  Atmospheric  and  Oceanic  Technology,33(7),  1519–1538,  doi:10.1175/JTECH-D-15-0187.1.</a:t>
            </a:r>
          </a:p>
          <a:p>
            <a:endParaRPr lang="en-US" sz="1200" dirty="0">
              <a:solidFill>
                <a:schemeClr val="bg1"/>
              </a:solidFill>
            </a:endParaRPr>
          </a:p>
          <a:p>
            <a:endParaRPr lang="en-US" dirty="0"/>
          </a:p>
        </p:txBody>
      </p:sp>
    </p:spTree>
    <p:extLst>
      <p:ext uri="{BB962C8B-B14F-4D97-AF65-F5344CB8AC3E}">
        <p14:creationId xmlns:p14="http://schemas.microsoft.com/office/powerpoint/2010/main" val="361353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07" y="619181"/>
            <a:ext cx="7416058" cy="1039091"/>
          </a:xfrm>
        </p:spPr>
        <p:txBody>
          <a:bodyPr/>
          <a:lstStyle/>
          <a:p>
            <a:r>
              <a:rPr lang="en-US" dirty="0"/>
              <a:t>Motivation: a proper dataset to study cloud climatology</a:t>
            </a:r>
          </a:p>
        </p:txBody>
      </p:sp>
      <p:sp>
        <p:nvSpPr>
          <p:cNvPr id="3" name="Content Placeholder 2"/>
          <p:cNvSpPr>
            <a:spLocks noGrp="1"/>
          </p:cNvSpPr>
          <p:nvPr>
            <p:ph idx="1"/>
          </p:nvPr>
        </p:nvSpPr>
        <p:spPr>
          <a:xfrm>
            <a:off x="525307" y="2172540"/>
            <a:ext cx="7286850" cy="3723149"/>
          </a:xfrm>
        </p:spPr>
        <p:txBody>
          <a:bodyPr/>
          <a:lstStyle/>
          <a:p>
            <a:r>
              <a:rPr lang="en-US" dirty="0"/>
              <a:t>Long-term spatial coverage.</a:t>
            </a:r>
          </a:p>
          <a:p>
            <a:r>
              <a:rPr lang="en-US" dirty="0"/>
              <a:t>“spectrally broad, spectrally resolved, and traceable to absolute standards”. (Anderson et al., 2004) </a:t>
            </a:r>
          </a:p>
          <a:p>
            <a:r>
              <a:rPr lang="en-US" dirty="0"/>
              <a:t>Issues with existing lengthy datasets.</a:t>
            </a:r>
          </a:p>
          <a:p>
            <a:r>
              <a:rPr lang="en-US" dirty="0"/>
              <a:t>Can we create a dataset on top of existing satellite data?</a:t>
            </a:r>
          </a:p>
        </p:txBody>
      </p:sp>
    </p:spTree>
    <p:extLst>
      <p:ext uri="{BB962C8B-B14F-4D97-AF65-F5344CB8AC3E}">
        <p14:creationId xmlns:p14="http://schemas.microsoft.com/office/powerpoint/2010/main" val="63648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07" y="619181"/>
            <a:ext cx="6561293" cy="1012047"/>
          </a:xfrm>
        </p:spPr>
        <p:txBody>
          <a:bodyPr>
            <a:normAutofit/>
          </a:bodyPr>
          <a:lstStyle/>
          <a:p>
            <a:r>
              <a:rPr lang="en-US" dirty="0"/>
              <a:t>Our solution: combination of imager and sounder data</a:t>
            </a:r>
          </a:p>
        </p:txBody>
      </p:sp>
      <p:sp>
        <p:nvSpPr>
          <p:cNvPr id="4" name="Content Placeholder 3"/>
          <p:cNvSpPr>
            <a:spLocks noGrp="1"/>
          </p:cNvSpPr>
          <p:nvPr>
            <p:ph idx="1"/>
          </p:nvPr>
        </p:nvSpPr>
        <p:spPr>
          <a:xfrm>
            <a:off x="425918" y="2172540"/>
            <a:ext cx="7697356" cy="2897001"/>
          </a:xfrm>
        </p:spPr>
        <p:txBody>
          <a:bodyPr/>
          <a:lstStyle/>
          <a:p>
            <a:r>
              <a:rPr lang="en-US" dirty="0"/>
              <a:t>Staten et al., (2016) stitched imager data (AVHRR) and sounder data (HIRS) together.</a:t>
            </a:r>
          </a:p>
          <a:p>
            <a:r>
              <a:rPr lang="en-US" dirty="0"/>
              <a:t>In this study we use data from </a:t>
            </a:r>
            <a:r>
              <a:rPr lang="en-US" dirty="0" err="1"/>
              <a:t>MetOp</a:t>
            </a:r>
            <a:r>
              <a:rPr lang="en-US" dirty="0"/>
              <a:t>-A, from the 05/2007 – 12/2016.</a:t>
            </a:r>
          </a:p>
          <a:p>
            <a:r>
              <a:rPr lang="en-US" dirty="0"/>
              <a:t>Cloud types are calculated from CLAVR-x, and then interpolated onto HIRS footprints. </a:t>
            </a:r>
          </a:p>
          <a:p>
            <a:r>
              <a:rPr lang="en-US" dirty="0"/>
              <a:t>Resulting dataset has increased spectral resolution.</a:t>
            </a:r>
          </a:p>
        </p:txBody>
      </p:sp>
    </p:spTree>
    <p:extLst>
      <p:ext uri="{BB962C8B-B14F-4D97-AF65-F5344CB8AC3E}">
        <p14:creationId xmlns:p14="http://schemas.microsoft.com/office/powerpoint/2010/main" val="214401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B287-E9BF-5349-95B6-008E8DC544D6}"/>
              </a:ext>
            </a:extLst>
          </p:cNvPr>
          <p:cNvSpPr>
            <a:spLocks noGrp="1"/>
          </p:cNvSpPr>
          <p:nvPr>
            <p:ph type="ctrTitle"/>
          </p:nvPr>
        </p:nvSpPr>
        <p:spPr>
          <a:xfrm>
            <a:off x="529832" y="1052438"/>
            <a:ext cx="8004391" cy="932087"/>
          </a:xfrm>
        </p:spPr>
        <p:txBody>
          <a:bodyPr/>
          <a:lstStyle/>
          <a:p>
            <a:r>
              <a:rPr lang="en-US" dirty="0"/>
              <a:t>Data processing flowchart</a:t>
            </a:r>
          </a:p>
        </p:txBody>
      </p:sp>
      <p:sp>
        <p:nvSpPr>
          <p:cNvPr id="6" name="TextBox 5">
            <a:extLst>
              <a:ext uri="{FF2B5EF4-FFF2-40B4-BE49-F238E27FC236}">
                <a16:creationId xmlns:a16="http://schemas.microsoft.com/office/drawing/2014/main" id="{6B85F74B-0201-B348-9F38-E448431B715D}"/>
              </a:ext>
            </a:extLst>
          </p:cNvPr>
          <p:cNvSpPr txBox="1"/>
          <p:nvPr/>
        </p:nvSpPr>
        <p:spPr>
          <a:xfrm>
            <a:off x="529832" y="2232212"/>
            <a:ext cx="171582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AVHRR (GAC)</a:t>
            </a:r>
          </a:p>
          <a:p>
            <a:r>
              <a:rPr lang="en-US" dirty="0"/>
              <a:t>L1b, 4km </a:t>
            </a:r>
          </a:p>
        </p:txBody>
      </p:sp>
      <p:sp>
        <p:nvSpPr>
          <p:cNvPr id="7" name="TextBox 6">
            <a:extLst>
              <a:ext uri="{FF2B5EF4-FFF2-40B4-BE49-F238E27FC236}">
                <a16:creationId xmlns:a16="http://schemas.microsoft.com/office/drawing/2014/main" id="{EF1954C3-A62F-CD46-A854-1581B29ACC40}"/>
              </a:ext>
            </a:extLst>
          </p:cNvPr>
          <p:cNvSpPr txBox="1"/>
          <p:nvPr/>
        </p:nvSpPr>
        <p:spPr>
          <a:xfrm>
            <a:off x="2852103" y="4432554"/>
            <a:ext cx="139309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HIRS</a:t>
            </a:r>
          </a:p>
          <a:p>
            <a:r>
              <a:rPr lang="en-US" dirty="0"/>
              <a:t>L1b, 10km</a:t>
            </a:r>
          </a:p>
        </p:txBody>
      </p:sp>
      <p:sp>
        <p:nvSpPr>
          <p:cNvPr id="9" name="Rounded Rectangle 8">
            <a:extLst>
              <a:ext uri="{FF2B5EF4-FFF2-40B4-BE49-F238E27FC236}">
                <a16:creationId xmlns:a16="http://schemas.microsoft.com/office/drawing/2014/main" id="{295DECD8-C7A3-D044-97E9-410F5C9AF7DC}"/>
              </a:ext>
            </a:extLst>
          </p:cNvPr>
          <p:cNvSpPr/>
          <p:nvPr/>
        </p:nvSpPr>
        <p:spPr>
          <a:xfrm>
            <a:off x="615912" y="3429000"/>
            <a:ext cx="1393097" cy="4034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CLAVR-x</a:t>
            </a:r>
          </a:p>
        </p:txBody>
      </p:sp>
      <p:cxnSp>
        <p:nvCxnSpPr>
          <p:cNvPr id="14" name="Elbow Connector 13">
            <a:extLst>
              <a:ext uri="{FF2B5EF4-FFF2-40B4-BE49-F238E27FC236}">
                <a16:creationId xmlns:a16="http://schemas.microsoft.com/office/drawing/2014/main" id="{4FF015AF-354B-4D4A-B260-CF6582DAF306}"/>
              </a:ext>
            </a:extLst>
          </p:cNvPr>
          <p:cNvCxnSpPr>
            <a:cxnSpLocks/>
          </p:cNvCxnSpPr>
          <p:nvPr/>
        </p:nvCxnSpPr>
        <p:spPr>
          <a:xfrm>
            <a:off x="1401193" y="3086069"/>
            <a:ext cx="1362178" cy="304831"/>
          </a:xfrm>
          <a:prstGeom prst="bentConnector3">
            <a:avLst/>
          </a:prstGeom>
          <a:ln w="5715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80F01642-F7E3-104E-95B7-5706BD97505F}"/>
              </a:ext>
            </a:extLst>
          </p:cNvPr>
          <p:cNvCxnSpPr>
            <a:cxnSpLocks/>
          </p:cNvCxnSpPr>
          <p:nvPr/>
        </p:nvCxnSpPr>
        <p:spPr>
          <a:xfrm>
            <a:off x="1401193" y="2878543"/>
            <a:ext cx="0" cy="55045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Elbow Connector 9">
            <a:extLst>
              <a:ext uri="{FF2B5EF4-FFF2-40B4-BE49-F238E27FC236}">
                <a16:creationId xmlns:a16="http://schemas.microsoft.com/office/drawing/2014/main" id="{50179507-43FC-CF4A-9983-CF024DD6F426}"/>
              </a:ext>
            </a:extLst>
          </p:cNvPr>
          <p:cNvCxnSpPr>
            <a:cxnSpLocks/>
          </p:cNvCxnSpPr>
          <p:nvPr/>
        </p:nvCxnSpPr>
        <p:spPr>
          <a:xfrm flipV="1">
            <a:off x="4245200" y="3153771"/>
            <a:ext cx="2007682" cy="1599331"/>
          </a:xfrm>
          <a:prstGeom prst="bentConnector3">
            <a:avLst/>
          </a:prstGeom>
          <a:ln w="38100">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57DA08AF-2B26-0143-9907-D5FD18459466}"/>
              </a:ext>
            </a:extLst>
          </p:cNvPr>
          <p:cNvSpPr/>
          <p:nvPr/>
        </p:nvSpPr>
        <p:spPr>
          <a:xfrm>
            <a:off x="2740456" y="3128636"/>
            <a:ext cx="1504744" cy="5177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Cloud types</a:t>
            </a:r>
          </a:p>
        </p:txBody>
      </p:sp>
      <p:cxnSp>
        <p:nvCxnSpPr>
          <p:cNvPr id="19" name="Straight Arrow Connector 18">
            <a:extLst>
              <a:ext uri="{FF2B5EF4-FFF2-40B4-BE49-F238E27FC236}">
                <a16:creationId xmlns:a16="http://schemas.microsoft.com/office/drawing/2014/main" id="{555F831D-9877-574C-9C11-E2C7FD945E92}"/>
              </a:ext>
            </a:extLst>
          </p:cNvPr>
          <p:cNvCxnSpPr>
            <a:stCxn id="11" idx="2"/>
          </p:cNvCxnSpPr>
          <p:nvPr/>
        </p:nvCxnSpPr>
        <p:spPr>
          <a:xfrm>
            <a:off x="3492828" y="3646379"/>
            <a:ext cx="3407" cy="7861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1BD1AB1E-2948-1246-B2A0-00D25A6AC865}"/>
              </a:ext>
            </a:extLst>
          </p:cNvPr>
          <p:cNvSpPr txBox="1"/>
          <p:nvPr/>
        </p:nvSpPr>
        <p:spPr>
          <a:xfrm>
            <a:off x="2852104" y="3852114"/>
            <a:ext cx="1362442" cy="369332"/>
          </a:xfrm>
          <a:prstGeom prst="rect">
            <a:avLst/>
          </a:prstGeom>
          <a:solidFill>
            <a:schemeClr val="accent6"/>
          </a:solidFill>
          <a:ln>
            <a:solidFill>
              <a:schemeClr val="accent6"/>
            </a:solidFill>
          </a:ln>
        </p:spPr>
        <p:txBody>
          <a:bodyPr wrap="square" rtlCol="0">
            <a:spAutoFit/>
          </a:bodyPr>
          <a:lstStyle/>
          <a:p>
            <a:r>
              <a:rPr lang="en-US" dirty="0"/>
              <a:t>Interpolate</a:t>
            </a:r>
          </a:p>
        </p:txBody>
      </p:sp>
      <p:sp>
        <p:nvSpPr>
          <p:cNvPr id="23" name="Rectangle 22">
            <a:extLst>
              <a:ext uri="{FF2B5EF4-FFF2-40B4-BE49-F238E27FC236}">
                <a16:creationId xmlns:a16="http://schemas.microsoft.com/office/drawing/2014/main" id="{E875E0C1-4278-7549-B1CF-D21131DF6EA0}"/>
              </a:ext>
            </a:extLst>
          </p:cNvPr>
          <p:cNvSpPr/>
          <p:nvPr/>
        </p:nvSpPr>
        <p:spPr>
          <a:xfrm>
            <a:off x="4704481" y="3479192"/>
            <a:ext cx="1118096" cy="953362"/>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Binning</a:t>
            </a:r>
          </a:p>
          <a:p>
            <a:pPr algn="ctr"/>
            <a:r>
              <a:rPr lang="en-US" dirty="0"/>
              <a:t>&amp;</a:t>
            </a:r>
          </a:p>
          <a:p>
            <a:pPr algn="ctr"/>
            <a:r>
              <a:rPr lang="en-US" dirty="0"/>
              <a:t>Gridding</a:t>
            </a:r>
          </a:p>
        </p:txBody>
      </p:sp>
      <p:sp>
        <p:nvSpPr>
          <p:cNvPr id="24" name="Rectangle 23">
            <a:extLst>
              <a:ext uri="{FF2B5EF4-FFF2-40B4-BE49-F238E27FC236}">
                <a16:creationId xmlns:a16="http://schemas.microsoft.com/office/drawing/2014/main" id="{5BA748DF-59D8-BC4F-BB49-EFF117AEF939}"/>
              </a:ext>
            </a:extLst>
          </p:cNvPr>
          <p:cNvSpPr/>
          <p:nvPr/>
        </p:nvSpPr>
        <p:spPr>
          <a:xfrm>
            <a:off x="6252882" y="2588994"/>
            <a:ext cx="1532965" cy="11295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Gridded cloud types by a 90% threshold</a:t>
            </a:r>
          </a:p>
        </p:txBody>
      </p:sp>
      <p:sp>
        <p:nvSpPr>
          <p:cNvPr id="25" name="Oval 24">
            <a:extLst>
              <a:ext uri="{FF2B5EF4-FFF2-40B4-BE49-F238E27FC236}">
                <a16:creationId xmlns:a16="http://schemas.microsoft.com/office/drawing/2014/main" id="{16698C09-E53B-4441-BF23-9FCD897AA60B}"/>
              </a:ext>
            </a:extLst>
          </p:cNvPr>
          <p:cNvSpPr/>
          <p:nvPr/>
        </p:nvSpPr>
        <p:spPr>
          <a:xfrm>
            <a:off x="2512129" y="3831360"/>
            <a:ext cx="2004275" cy="44635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8503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8"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7534-3847-9C4B-A0B9-880FD5CBBDB7}"/>
              </a:ext>
            </a:extLst>
          </p:cNvPr>
          <p:cNvSpPr>
            <a:spLocks noGrp="1"/>
          </p:cNvSpPr>
          <p:nvPr>
            <p:ph type="title"/>
          </p:nvPr>
        </p:nvSpPr>
        <p:spPr/>
        <p:txBody>
          <a:bodyPr/>
          <a:lstStyle/>
          <a:p>
            <a:r>
              <a:rPr lang="en-US" dirty="0"/>
              <a:t>The cloud type interpolation</a:t>
            </a:r>
          </a:p>
        </p:txBody>
      </p:sp>
      <p:graphicFrame>
        <p:nvGraphicFramePr>
          <p:cNvPr id="6" name="Content Placeholder 5">
            <a:extLst>
              <a:ext uri="{FF2B5EF4-FFF2-40B4-BE49-F238E27FC236}">
                <a16:creationId xmlns:a16="http://schemas.microsoft.com/office/drawing/2014/main" id="{FF18AC38-C726-1B4F-B312-D3F6C1F5A47E}"/>
              </a:ext>
            </a:extLst>
          </p:cNvPr>
          <p:cNvGraphicFramePr>
            <a:graphicFrameLocks noGrp="1"/>
          </p:cNvGraphicFramePr>
          <p:nvPr>
            <p:ph idx="1"/>
            <p:extLst>
              <p:ext uri="{D42A27DB-BD31-4B8C-83A1-F6EECF244321}">
                <p14:modId xmlns:p14="http://schemas.microsoft.com/office/powerpoint/2010/main" val="124424071"/>
              </p:ext>
            </p:extLst>
          </p:nvPr>
        </p:nvGraphicFramePr>
        <p:xfrm>
          <a:off x="1332284" y="3258782"/>
          <a:ext cx="2486682" cy="2200728"/>
        </p:xfrm>
        <a:graphic>
          <a:graphicData uri="http://schemas.openxmlformats.org/drawingml/2006/table">
            <a:tbl>
              <a:tblPr firstRow="1" bandRow="1">
                <a:tableStyleId>{5940675A-B579-460E-94D1-54222C63F5DA}</a:tableStyleId>
              </a:tblPr>
              <a:tblGrid>
                <a:gridCol w="828894">
                  <a:extLst>
                    <a:ext uri="{9D8B030D-6E8A-4147-A177-3AD203B41FA5}">
                      <a16:colId xmlns:a16="http://schemas.microsoft.com/office/drawing/2014/main" val="2192611746"/>
                    </a:ext>
                  </a:extLst>
                </a:gridCol>
                <a:gridCol w="828894">
                  <a:extLst>
                    <a:ext uri="{9D8B030D-6E8A-4147-A177-3AD203B41FA5}">
                      <a16:colId xmlns:a16="http://schemas.microsoft.com/office/drawing/2014/main" val="511365157"/>
                    </a:ext>
                  </a:extLst>
                </a:gridCol>
                <a:gridCol w="828894">
                  <a:extLst>
                    <a:ext uri="{9D8B030D-6E8A-4147-A177-3AD203B41FA5}">
                      <a16:colId xmlns:a16="http://schemas.microsoft.com/office/drawing/2014/main" val="414435239"/>
                    </a:ext>
                  </a:extLst>
                </a:gridCol>
              </a:tblGrid>
              <a:tr h="733576">
                <a:tc>
                  <a:txBody>
                    <a:bodyPr/>
                    <a:lstStyle/>
                    <a:p>
                      <a:r>
                        <a:rPr lang="en-US" sz="1400" dirty="0"/>
                        <a:t>Cirrus:0</a:t>
                      </a:r>
                    </a:p>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a:t>Stratus:0</a:t>
                      </a:r>
                    </a:p>
                  </a:txBody>
                  <a:tcPr marL="86503" marR="86503" marT="43251" marB="43251"/>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a:t>Cirrus:1Stratus:0</a:t>
                      </a:r>
                    </a:p>
                  </a:txBody>
                  <a:tcPr marL="86503" marR="86503" marT="43251" marB="43251"/>
                </a:tc>
                <a:tc>
                  <a:txBody>
                    <a:bodyPr/>
                    <a:lstStyle/>
                    <a:p>
                      <a:r>
                        <a:rPr lang="en-US" sz="1400" dirty="0"/>
                        <a:t>Cirrus:1</a:t>
                      </a:r>
                    </a:p>
                    <a:p>
                      <a:r>
                        <a:rPr lang="en-US" sz="1400" dirty="0"/>
                        <a:t>Stratus:0</a:t>
                      </a:r>
                    </a:p>
                  </a:txBody>
                  <a:tcPr marL="86503" marR="86503" marT="43251" marB="43251"/>
                </a:tc>
                <a:extLst>
                  <a:ext uri="{0D108BD9-81ED-4DB2-BD59-A6C34878D82A}">
                    <a16:rowId xmlns:a16="http://schemas.microsoft.com/office/drawing/2014/main" val="1043435196"/>
                  </a:ext>
                </a:extLst>
              </a:tr>
              <a:tr h="733576">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a:t>Cirrus:0Stratus:0</a:t>
                      </a:r>
                    </a:p>
                  </a:txBody>
                  <a:tcPr marL="86503" marR="86503" marT="43251" marB="43251"/>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a:t>Cirrus:1Stratus:0</a:t>
                      </a:r>
                    </a:p>
                  </a:txBody>
                  <a:tcPr marL="86503" marR="86503" marT="43251" marB="43251"/>
                </a:tc>
                <a:tc>
                  <a:txBody>
                    <a:bodyPr/>
                    <a:lstStyle/>
                    <a:p>
                      <a:r>
                        <a:rPr lang="en-US" sz="1400" dirty="0"/>
                        <a:t>Cirrus:1</a:t>
                      </a:r>
                    </a:p>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a:t>Stratus:0</a:t>
                      </a:r>
                    </a:p>
                  </a:txBody>
                  <a:tcPr marL="86503" marR="86503" marT="43251" marB="43251"/>
                </a:tc>
                <a:extLst>
                  <a:ext uri="{0D108BD9-81ED-4DB2-BD59-A6C34878D82A}">
                    <a16:rowId xmlns:a16="http://schemas.microsoft.com/office/drawing/2014/main" val="2154700372"/>
                  </a:ext>
                </a:extLst>
              </a:tr>
              <a:tr h="733576">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a:t>Cirrus:1Stratus:1</a:t>
                      </a:r>
                    </a:p>
                  </a:txBody>
                  <a:tcPr marL="86503" marR="86503" marT="43251" marB="43251"/>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a:t>Cirrus:1Stratus:0</a:t>
                      </a:r>
                    </a:p>
                  </a:txBody>
                  <a:tcPr marL="86503" marR="86503" marT="43251" marB="43251"/>
                </a:tc>
                <a:tc>
                  <a:txBody>
                    <a:bodyPr/>
                    <a:lstStyle/>
                    <a:p>
                      <a:r>
                        <a:rPr lang="en-US" sz="1400" dirty="0"/>
                        <a:t>Cirrus:1</a:t>
                      </a:r>
                    </a:p>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a:t>Stratus:1</a:t>
                      </a:r>
                    </a:p>
                  </a:txBody>
                  <a:tcPr marL="86503" marR="86503" marT="43251" marB="43251"/>
                </a:tc>
                <a:extLst>
                  <a:ext uri="{0D108BD9-81ED-4DB2-BD59-A6C34878D82A}">
                    <a16:rowId xmlns:a16="http://schemas.microsoft.com/office/drawing/2014/main" val="919117798"/>
                  </a:ext>
                </a:extLst>
              </a:tr>
            </a:tbl>
          </a:graphicData>
        </a:graphic>
      </p:graphicFrame>
      <p:pic>
        <p:nvPicPr>
          <p:cNvPr id="5" name="Picture Placeholder 4">
            <a:extLst>
              <a:ext uri="{FF2B5EF4-FFF2-40B4-BE49-F238E27FC236}">
                <a16:creationId xmlns:a16="http://schemas.microsoft.com/office/drawing/2014/main" id="{1C5B8087-867C-834F-BDC0-F80DC6720684}"/>
              </a:ext>
            </a:extLst>
          </p:cNvPr>
          <p:cNvPicPr>
            <a:picLocks noGrp="1" noChangeAspect="1"/>
          </p:cNvPicPr>
          <p:nvPr>
            <p:ph type="pic" sz="quarter" idx="10"/>
          </p:nvPr>
        </p:nvPicPr>
        <p:blipFill rotWithShape="1">
          <a:blip r:embed="rId3"/>
          <a:srcRect l="-1782" t="-3155" b="-4822"/>
          <a:stretch/>
        </p:blipFill>
        <p:spPr>
          <a:xfrm>
            <a:off x="5183100" y="503398"/>
            <a:ext cx="3348317" cy="6531319"/>
          </a:xfrm>
          <a:prstGeom prst="rect">
            <a:avLst/>
          </a:prstGeom>
        </p:spPr>
      </p:pic>
      <p:sp>
        <p:nvSpPr>
          <p:cNvPr id="7" name="Donut 6">
            <a:extLst>
              <a:ext uri="{FF2B5EF4-FFF2-40B4-BE49-F238E27FC236}">
                <a16:creationId xmlns:a16="http://schemas.microsoft.com/office/drawing/2014/main" id="{F8DF2BE9-E5F1-904D-9FFF-3C0CE743B73D}"/>
              </a:ext>
            </a:extLst>
          </p:cNvPr>
          <p:cNvSpPr/>
          <p:nvPr/>
        </p:nvSpPr>
        <p:spPr>
          <a:xfrm>
            <a:off x="1169895" y="2931459"/>
            <a:ext cx="2880034" cy="2931463"/>
          </a:xfrm>
          <a:prstGeom prst="donut">
            <a:avLst/>
          </a:prstGeom>
          <a:noFill/>
          <a:ln>
            <a:solidFill>
              <a:schemeClr val="bg1">
                <a:lumMod val="50000"/>
                <a:alpha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8" name="Donut 7">
            <a:extLst>
              <a:ext uri="{FF2B5EF4-FFF2-40B4-BE49-F238E27FC236}">
                <a16:creationId xmlns:a16="http://schemas.microsoft.com/office/drawing/2014/main" id="{A1EB3EB9-2D11-0B47-8F14-5DC26850F844}"/>
              </a:ext>
            </a:extLst>
          </p:cNvPr>
          <p:cNvSpPr/>
          <p:nvPr/>
        </p:nvSpPr>
        <p:spPr>
          <a:xfrm>
            <a:off x="1604681" y="3388659"/>
            <a:ext cx="1999293" cy="2034994"/>
          </a:xfrm>
          <a:prstGeom prst="donut">
            <a:avLst/>
          </a:prstGeom>
          <a:noFill/>
          <a:ln>
            <a:solidFill>
              <a:schemeClr val="bg1">
                <a:lumMod val="50000"/>
                <a:alpha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2CA6E188-904A-D24C-948D-613FDA450FB6}"/>
              </a:ext>
            </a:extLst>
          </p:cNvPr>
          <p:cNvSpPr txBox="1"/>
          <p:nvPr/>
        </p:nvSpPr>
        <p:spPr>
          <a:xfrm>
            <a:off x="766483" y="1906687"/>
            <a:ext cx="3348317" cy="923330"/>
          </a:xfrm>
          <a:prstGeom prst="rect">
            <a:avLst/>
          </a:prstGeom>
          <a:noFill/>
        </p:spPr>
        <p:txBody>
          <a:bodyPr wrap="square" rtlCol="0">
            <a:spAutoFit/>
          </a:bodyPr>
          <a:lstStyle/>
          <a:p>
            <a:r>
              <a:rPr lang="en-US" dirty="0"/>
              <a:t>True: 1.0</a:t>
            </a:r>
          </a:p>
          <a:p>
            <a:r>
              <a:rPr lang="en-US" dirty="0"/>
              <a:t>False: 0.0</a:t>
            </a:r>
          </a:p>
          <a:p>
            <a:r>
              <a:rPr lang="en-US" dirty="0"/>
              <a:t>After weighting:</a:t>
            </a:r>
          </a:p>
        </p:txBody>
      </p:sp>
      <p:sp>
        <p:nvSpPr>
          <p:cNvPr id="10" name="Rectangle 9">
            <a:extLst>
              <a:ext uri="{FF2B5EF4-FFF2-40B4-BE49-F238E27FC236}">
                <a16:creationId xmlns:a16="http://schemas.microsoft.com/office/drawing/2014/main" id="{B39C3313-436F-A347-A00F-DFB698DC5AA3}"/>
              </a:ext>
            </a:extLst>
          </p:cNvPr>
          <p:cNvSpPr/>
          <p:nvPr/>
        </p:nvSpPr>
        <p:spPr>
          <a:xfrm>
            <a:off x="1858221" y="5992799"/>
            <a:ext cx="1745753" cy="646331"/>
          </a:xfrm>
          <a:prstGeom prst="rect">
            <a:avLst/>
          </a:prstGeom>
        </p:spPr>
        <p:txBody>
          <a:bodyPr wrap="square">
            <a:spAutoFit/>
          </a:bodyPr>
          <a:lstStyle/>
          <a:p>
            <a:r>
              <a:rPr lang="en-US" dirty="0"/>
              <a:t>Cirrus: 0.93</a:t>
            </a:r>
          </a:p>
          <a:p>
            <a:r>
              <a:rPr lang="en-US" dirty="0"/>
              <a:t>Stratus: 0.12</a:t>
            </a:r>
          </a:p>
        </p:txBody>
      </p:sp>
      <p:sp>
        <p:nvSpPr>
          <p:cNvPr id="12" name="TextBox 11">
            <a:extLst>
              <a:ext uri="{FF2B5EF4-FFF2-40B4-BE49-F238E27FC236}">
                <a16:creationId xmlns:a16="http://schemas.microsoft.com/office/drawing/2014/main" id="{F22B771C-2622-544D-87B7-A940E78F901B}"/>
              </a:ext>
            </a:extLst>
          </p:cNvPr>
          <p:cNvSpPr txBox="1"/>
          <p:nvPr/>
        </p:nvSpPr>
        <p:spPr>
          <a:xfrm>
            <a:off x="5646057" y="188686"/>
            <a:ext cx="2598057" cy="369332"/>
          </a:xfrm>
          <a:prstGeom prst="rect">
            <a:avLst/>
          </a:prstGeom>
          <a:noFill/>
        </p:spPr>
        <p:txBody>
          <a:bodyPr wrap="square" rtlCol="0">
            <a:spAutoFit/>
          </a:bodyPr>
          <a:lstStyle/>
          <a:p>
            <a:pPr algn="ctr"/>
            <a:r>
              <a:rPr lang="en-US" dirty="0"/>
              <a:t>Tested PSFs</a:t>
            </a:r>
          </a:p>
        </p:txBody>
      </p:sp>
      <p:cxnSp>
        <p:nvCxnSpPr>
          <p:cNvPr id="14" name="Straight Arrow Connector 13">
            <a:extLst>
              <a:ext uri="{FF2B5EF4-FFF2-40B4-BE49-F238E27FC236}">
                <a16:creationId xmlns:a16="http://schemas.microsoft.com/office/drawing/2014/main" id="{9952FF1E-3B71-D244-9A08-7A5179F94A28}"/>
              </a:ext>
            </a:extLst>
          </p:cNvPr>
          <p:cNvCxnSpPr>
            <a:cxnSpLocks/>
          </p:cNvCxnSpPr>
          <p:nvPr/>
        </p:nvCxnSpPr>
        <p:spPr>
          <a:xfrm flipH="1">
            <a:off x="4049929" y="3628571"/>
            <a:ext cx="3163671" cy="56605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9055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08D1-18EA-D34F-9618-A86DE793A82A}"/>
              </a:ext>
            </a:extLst>
          </p:cNvPr>
          <p:cNvSpPr>
            <a:spLocks noGrp="1"/>
          </p:cNvSpPr>
          <p:nvPr>
            <p:ph type="ctrTitle"/>
          </p:nvPr>
        </p:nvSpPr>
        <p:spPr/>
        <p:txBody>
          <a:bodyPr>
            <a:normAutofit fontScale="90000"/>
          </a:bodyPr>
          <a:lstStyle/>
          <a:p>
            <a:r>
              <a:rPr lang="en-US" dirty="0"/>
              <a:t>Spectrally “resolved” cloud-type specific Tb statistical moments</a:t>
            </a:r>
          </a:p>
        </p:txBody>
      </p:sp>
      <p:sp>
        <p:nvSpPr>
          <p:cNvPr id="5" name="Parallelogram 4">
            <a:extLst>
              <a:ext uri="{FF2B5EF4-FFF2-40B4-BE49-F238E27FC236}">
                <a16:creationId xmlns:a16="http://schemas.microsoft.com/office/drawing/2014/main" id="{7B6D06EC-B29F-2443-96FB-CA15F9BB11FF}"/>
              </a:ext>
            </a:extLst>
          </p:cNvPr>
          <p:cNvSpPr/>
          <p:nvPr/>
        </p:nvSpPr>
        <p:spPr>
          <a:xfrm>
            <a:off x="1654632" y="4471929"/>
            <a:ext cx="2380342" cy="1014471"/>
          </a:xfrm>
          <a:prstGeom prst="parallelogram">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Parallelogram 5">
            <a:extLst>
              <a:ext uri="{FF2B5EF4-FFF2-40B4-BE49-F238E27FC236}">
                <a16:creationId xmlns:a16="http://schemas.microsoft.com/office/drawing/2014/main" id="{B1EBD5CC-9144-964A-B1CD-7F2278A2E905}"/>
              </a:ext>
            </a:extLst>
          </p:cNvPr>
          <p:cNvSpPr/>
          <p:nvPr/>
        </p:nvSpPr>
        <p:spPr>
          <a:xfrm>
            <a:off x="1650819" y="3733409"/>
            <a:ext cx="2380342" cy="1014465"/>
          </a:xfrm>
          <a:prstGeom prst="parallelogram">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Parallelogram 7">
            <a:extLst>
              <a:ext uri="{FF2B5EF4-FFF2-40B4-BE49-F238E27FC236}">
                <a16:creationId xmlns:a16="http://schemas.microsoft.com/office/drawing/2014/main" id="{9049034D-DC6F-9149-AE52-A1B3BA487468}"/>
              </a:ext>
            </a:extLst>
          </p:cNvPr>
          <p:cNvSpPr/>
          <p:nvPr/>
        </p:nvSpPr>
        <p:spPr>
          <a:xfrm>
            <a:off x="1650817" y="2963484"/>
            <a:ext cx="2380343" cy="1014471"/>
          </a:xfrm>
          <a:prstGeom prst="parallelogram">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4A26A77-08A4-E741-9125-7F7A3E42CC88}"/>
              </a:ext>
            </a:extLst>
          </p:cNvPr>
          <p:cNvCxnSpPr>
            <a:cxnSpLocks/>
          </p:cNvCxnSpPr>
          <p:nvPr/>
        </p:nvCxnSpPr>
        <p:spPr>
          <a:xfrm flipV="1">
            <a:off x="1335314" y="2558874"/>
            <a:ext cx="0" cy="31133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52E1F593-15AC-EF40-BAD3-FF0DE957CFDA}"/>
              </a:ext>
            </a:extLst>
          </p:cNvPr>
          <p:cNvCxnSpPr>
            <a:cxnSpLocks/>
          </p:cNvCxnSpPr>
          <p:nvPr/>
        </p:nvCxnSpPr>
        <p:spPr>
          <a:xfrm>
            <a:off x="1248229" y="5638800"/>
            <a:ext cx="364308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F13F8D1-4243-8142-A631-AB4689C1CAA3}"/>
              </a:ext>
            </a:extLst>
          </p:cNvPr>
          <p:cNvSpPr txBox="1"/>
          <p:nvPr/>
        </p:nvSpPr>
        <p:spPr>
          <a:xfrm>
            <a:off x="1988458" y="3149600"/>
            <a:ext cx="1582057" cy="738664"/>
          </a:xfrm>
          <a:prstGeom prst="rect">
            <a:avLst/>
          </a:prstGeom>
          <a:noFill/>
        </p:spPr>
        <p:txBody>
          <a:bodyPr wrap="square" rtlCol="0">
            <a:spAutoFit/>
          </a:bodyPr>
          <a:lstStyle/>
          <a:p>
            <a:r>
              <a:rPr lang="en-US" dirty="0"/>
              <a:t>High clouds</a:t>
            </a:r>
          </a:p>
          <a:p>
            <a:r>
              <a:rPr lang="en-US" sz="1200" dirty="0"/>
              <a:t>(cirrus, opaque ice, overshooting, </a:t>
            </a:r>
            <a:r>
              <a:rPr lang="en-US" sz="1200" dirty="0" err="1"/>
              <a:t>etc</a:t>
            </a:r>
            <a:r>
              <a:rPr lang="en-US" sz="1200" dirty="0"/>
              <a:t>)</a:t>
            </a:r>
          </a:p>
        </p:txBody>
      </p:sp>
      <p:sp>
        <p:nvSpPr>
          <p:cNvPr id="18" name="TextBox 17">
            <a:extLst>
              <a:ext uri="{FF2B5EF4-FFF2-40B4-BE49-F238E27FC236}">
                <a16:creationId xmlns:a16="http://schemas.microsoft.com/office/drawing/2014/main" id="{72AF3FDE-35CC-6549-B9F0-DC1857EEAE89}"/>
              </a:ext>
            </a:extLst>
          </p:cNvPr>
          <p:cNvSpPr txBox="1"/>
          <p:nvPr/>
        </p:nvSpPr>
        <p:spPr>
          <a:xfrm>
            <a:off x="1988457" y="4130355"/>
            <a:ext cx="1582057" cy="369332"/>
          </a:xfrm>
          <a:prstGeom prst="rect">
            <a:avLst/>
          </a:prstGeom>
          <a:noFill/>
        </p:spPr>
        <p:txBody>
          <a:bodyPr wrap="square" rtlCol="0">
            <a:spAutoFit/>
          </a:bodyPr>
          <a:lstStyle/>
          <a:p>
            <a:r>
              <a:rPr lang="en-US" dirty="0"/>
              <a:t>Middle clouds</a:t>
            </a:r>
          </a:p>
        </p:txBody>
      </p:sp>
      <p:sp>
        <p:nvSpPr>
          <p:cNvPr id="19" name="TextBox 18">
            <a:extLst>
              <a:ext uri="{FF2B5EF4-FFF2-40B4-BE49-F238E27FC236}">
                <a16:creationId xmlns:a16="http://schemas.microsoft.com/office/drawing/2014/main" id="{E724CF66-9351-8E4E-8082-FFB37AE046A2}"/>
              </a:ext>
            </a:extLst>
          </p:cNvPr>
          <p:cNvSpPr txBox="1"/>
          <p:nvPr/>
        </p:nvSpPr>
        <p:spPr>
          <a:xfrm>
            <a:off x="2049962" y="4902591"/>
            <a:ext cx="1582057" cy="369332"/>
          </a:xfrm>
          <a:prstGeom prst="rect">
            <a:avLst/>
          </a:prstGeom>
          <a:noFill/>
        </p:spPr>
        <p:txBody>
          <a:bodyPr wrap="square" rtlCol="0">
            <a:spAutoFit/>
          </a:bodyPr>
          <a:lstStyle/>
          <a:p>
            <a:r>
              <a:rPr lang="en-US" dirty="0"/>
              <a:t>Low clouds</a:t>
            </a:r>
          </a:p>
        </p:txBody>
      </p:sp>
      <p:sp>
        <p:nvSpPr>
          <p:cNvPr id="20" name="Rectangle 19">
            <a:extLst>
              <a:ext uri="{FF2B5EF4-FFF2-40B4-BE49-F238E27FC236}">
                <a16:creationId xmlns:a16="http://schemas.microsoft.com/office/drawing/2014/main" id="{E6713145-63EF-0C48-B03E-199A8BC13EFD}"/>
              </a:ext>
            </a:extLst>
          </p:cNvPr>
          <p:cNvSpPr/>
          <p:nvPr/>
        </p:nvSpPr>
        <p:spPr>
          <a:xfrm>
            <a:off x="5399313" y="3081387"/>
            <a:ext cx="2960903" cy="59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Cloud fraction</a:t>
            </a:r>
          </a:p>
        </p:txBody>
      </p:sp>
      <p:sp>
        <p:nvSpPr>
          <p:cNvPr id="21" name="Rectangle 20">
            <a:extLst>
              <a:ext uri="{FF2B5EF4-FFF2-40B4-BE49-F238E27FC236}">
                <a16:creationId xmlns:a16="http://schemas.microsoft.com/office/drawing/2014/main" id="{C862DEEC-AEDC-7C4F-9D7D-A529992DB67A}"/>
              </a:ext>
            </a:extLst>
          </p:cNvPr>
          <p:cNvSpPr/>
          <p:nvPr/>
        </p:nvSpPr>
        <p:spPr>
          <a:xfrm>
            <a:off x="5399313" y="3886890"/>
            <a:ext cx="2960915" cy="880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Mean brightness temperature </a:t>
            </a:r>
          </a:p>
          <a:p>
            <a:pPr algn="ctr"/>
            <a:r>
              <a:rPr lang="en-US" dirty="0"/>
              <a:t>(𝜇 T</a:t>
            </a:r>
            <a:r>
              <a:rPr lang="en-US" baseline="-25000" dirty="0"/>
              <a:t>b</a:t>
            </a:r>
            <a:r>
              <a:rPr lang="en-US" dirty="0"/>
              <a:t>)</a:t>
            </a:r>
          </a:p>
        </p:txBody>
      </p:sp>
      <p:sp>
        <p:nvSpPr>
          <p:cNvPr id="23" name="Rectangle 22">
            <a:extLst>
              <a:ext uri="{FF2B5EF4-FFF2-40B4-BE49-F238E27FC236}">
                <a16:creationId xmlns:a16="http://schemas.microsoft.com/office/drawing/2014/main" id="{7F925F9B-480D-3A43-B29C-5A46A7E36119}"/>
              </a:ext>
            </a:extLst>
          </p:cNvPr>
          <p:cNvSpPr/>
          <p:nvPr/>
        </p:nvSpPr>
        <p:spPr>
          <a:xfrm>
            <a:off x="5399313" y="4950436"/>
            <a:ext cx="2960887" cy="880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deviation of brightness temperature </a:t>
            </a:r>
          </a:p>
          <a:p>
            <a:pPr algn="ctr"/>
            <a:r>
              <a:rPr lang="en-US" dirty="0"/>
              <a:t>(𝜎 T</a:t>
            </a:r>
            <a:r>
              <a:rPr lang="en-US" baseline="-25000" dirty="0"/>
              <a:t>b</a:t>
            </a:r>
            <a:r>
              <a:rPr lang="en-US" dirty="0"/>
              <a:t>)</a:t>
            </a:r>
          </a:p>
        </p:txBody>
      </p:sp>
      <p:sp>
        <p:nvSpPr>
          <p:cNvPr id="24" name="TextBox 23">
            <a:extLst>
              <a:ext uri="{FF2B5EF4-FFF2-40B4-BE49-F238E27FC236}">
                <a16:creationId xmlns:a16="http://schemas.microsoft.com/office/drawing/2014/main" id="{5A7B4C54-9A57-6643-A9C5-C6B2F1A8FA13}"/>
              </a:ext>
            </a:extLst>
          </p:cNvPr>
          <p:cNvSpPr txBox="1"/>
          <p:nvPr/>
        </p:nvSpPr>
        <p:spPr>
          <a:xfrm>
            <a:off x="5094514" y="2249714"/>
            <a:ext cx="3556000" cy="369332"/>
          </a:xfrm>
          <a:prstGeom prst="rect">
            <a:avLst/>
          </a:prstGeom>
          <a:noFill/>
        </p:spPr>
        <p:txBody>
          <a:bodyPr wrap="square" rtlCol="0">
            <a:spAutoFit/>
          </a:bodyPr>
          <a:lstStyle/>
          <a:p>
            <a:pPr algn="ctr"/>
            <a:r>
              <a:rPr lang="en-US" i="1" dirty="0"/>
              <a:t>For each cloud type…</a:t>
            </a:r>
          </a:p>
        </p:txBody>
      </p:sp>
      <p:sp>
        <p:nvSpPr>
          <p:cNvPr id="3" name="TextBox 2">
            <a:extLst>
              <a:ext uri="{FF2B5EF4-FFF2-40B4-BE49-F238E27FC236}">
                <a16:creationId xmlns:a16="http://schemas.microsoft.com/office/drawing/2014/main" id="{B5300C28-5346-EF41-80CE-41DE6D5479C9}"/>
              </a:ext>
            </a:extLst>
          </p:cNvPr>
          <p:cNvSpPr txBox="1"/>
          <p:nvPr/>
        </p:nvSpPr>
        <p:spPr>
          <a:xfrm>
            <a:off x="529833" y="3886890"/>
            <a:ext cx="805482" cy="276999"/>
          </a:xfrm>
          <a:prstGeom prst="rect">
            <a:avLst/>
          </a:prstGeom>
          <a:noFill/>
        </p:spPr>
        <p:txBody>
          <a:bodyPr wrap="square" rtlCol="0">
            <a:spAutoFit/>
          </a:bodyPr>
          <a:lstStyle/>
          <a:p>
            <a:r>
              <a:rPr lang="en-US" sz="1200" dirty="0"/>
              <a:t>440 </a:t>
            </a:r>
            <a:r>
              <a:rPr lang="en-US" sz="1200" dirty="0" err="1"/>
              <a:t>hPa</a:t>
            </a:r>
            <a:endParaRPr lang="en-US" sz="1200" dirty="0"/>
          </a:p>
        </p:txBody>
      </p:sp>
      <p:sp>
        <p:nvSpPr>
          <p:cNvPr id="16" name="TextBox 15">
            <a:extLst>
              <a:ext uri="{FF2B5EF4-FFF2-40B4-BE49-F238E27FC236}">
                <a16:creationId xmlns:a16="http://schemas.microsoft.com/office/drawing/2014/main" id="{E152B701-8AA2-064A-98AD-0A9E2428891F}"/>
              </a:ext>
            </a:extLst>
          </p:cNvPr>
          <p:cNvSpPr txBox="1"/>
          <p:nvPr/>
        </p:nvSpPr>
        <p:spPr>
          <a:xfrm>
            <a:off x="529833" y="4673437"/>
            <a:ext cx="805482" cy="276999"/>
          </a:xfrm>
          <a:prstGeom prst="rect">
            <a:avLst/>
          </a:prstGeom>
          <a:noFill/>
        </p:spPr>
        <p:txBody>
          <a:bodyPr wrap="square" rtlCol="0">
            <a:spAutoFit/>
          </a:bodyPr>
          <a:lstStyle/>
          <a:p>
            <a:r>
              <a:rPr lang="en-US" sz="1200" dirty="0"/>
              <a:t>680 </a:t>
            </a:r>
            <a:r>
              <a:rPr lang="en-US" sz="1200" dirty="0" err="1"/>
              <a:t>hPa</a:t>
            </a:r>
            <a:endParaRPr lang="en-US" sz="1200" dirty="0"/>
          </a:p>
        </p:txBody>
      </p:sp>
    </p:spTree>
    <p:extLst>
      <p:ext uri="{BB962C8B-B14F-4D97-AF65-F5344CB8AC3E}">
        <p14:creationId xmlns:p14="http://schemas.microsoft.com/office/powerpoint/2010/main" val="278137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7" grpId="0"/>
      <p:bldP spid="18" grpId="0"/>
      <p:bldP spid="19" grpId="0"/>
      <p:bldP spid="20" grpId="0" animBg="1"/>
      <p:bldP spid="21"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5" y="619181"/>
            <a:ext cx="8461828" cy="1012047"/>
          </a:xfrm>
        </p:spPr>
        <p:txBody>
          <a:bodyPr>
            <a:normAutofit/>
          </a:bodyPr>
          <a:lstStyle/>
          <a:p>
            <a:r>
              <a:rPr lang="en-US" dirty="0"/>
              <a:t>Validation: DJF high cloud climatology in SH</a:t>
            </a:r>
          </a:p>
        </p:txBody>
      </p:sp>
      <p:pic>
        <p:nvPicPr>
          <p:cNvPr id="8" name="Picture 7">
            <a:extLst>
              <a:ext uri="{FF2B5EF4-FFF2-40B4-BE49-F238E27FC236}">
                <a16:creationId xmlns:a16="http://schemas.microsoft.com/office/drawing/2014/main" id="{8440993F-5D62-7B47-89A5-7E6830715160}"/>
              </a:ext>
            </a:extLst>
          </p:cNvPr>
          <p:cNvPicPr>
            <a:picLocks noChangeAspect="1"/>
          </p:cNvPicPr>
          <p:nvPr/>
        </p:nvPicPr>
        <p:blipFill rotWithShape="1">
          <a:blip r:embed="rId3"/>
          <a:srcRect t="67743"/>
          <a:stretch/>
        </p:blipFill>
        <p:spPr>
          <a:xfrm>
            <a:off x="970884" y="4652089"/>
            <a:ext cx="4514364" cy="1375599"/>
          </a:xfrm>
          <a:prstGeom prst="rect">
            <a:avLst/>
          </a:prstGeom>
        </p:spPr>
      </p:pic>
      <p:pic>
        <p:nvPicPr>
          <p:cNvPr id="7" name="Picture 6">
            <a:extLst>
              <a:ext uri="{FF2B5EF4-FFF2-40B4-BE49-F238E27FC236}">
                <a16:creationId xmlns:a16="http://schemas.microsoft.com/office/drawing/2014/main" id="{8C7E2E64-83B1-354C-82C9-9D0CEF32E46D}"/>
              </a:ext>
            </a:extLst>
          </p:cNvPr>
          <p:cNvPicPr>
            <a:picLocks noChangeAspect="1"/>
          </p:cNvPicPr>
          <p:nvPr/>
        </p:nvPicPr>
        <p:blipFill rotWithShape="1">
          <a:blip r:embed="rId3"/>
          <a:srcRect t="33871" b="32257"/>
          <a:stretch/>
        </p:blipFill>
        <p:spPr>
          <a:xfrm>
            <a:off x="970884" y="3207657"/>
            <a:ext cx="4514364" cy="1444432"/>
          </a:xfrm>
          <a:prstGeom prst="rect">
            <a:avLst/>
          </a:prstGeom>
        </p:spPr>
      </p:pic>
      <p:pic>
        <p:nvPicPr>
          <p:cNvPr id="9" name="Picture 8">
            <a:extLst>
              <a:ext uri="{FF2B5EF4-FFF2-40B4-BE49-F238E27FC236}">
                <a16:creationId xmlns:a16="http://schemas.microsoft.com/office/drawing/2014/main" id="{6211D4D3-5FE0-0C45-97CC-71CC465FDF2C}"/>
              </a:ext>
            </a:extLst>
          </p:cNvPr>
          <p:cNvPicPr>
            <a:picLocks noChangeAspect="1"/>
          </p:cNvPicPr>
          <p:nvPr/>
        </p:nvPicPr>
        <p:blipFill rotWithShape="1">
          <a:blip r:embed="rId3"/>
          <a:srcRect b="66129"/>
          <a:stretch/>
        </p:blipFill>
        <p:spPr>
          <a:xfrm>
            <a:off x="970884" y="1763227"/>
            <a:ext cx="4514364" cy="1444432"/>
          </a:xfrm>
          <a:prstGeom prst="rect">
            <a:avLst/>
          </a:prstGeom>
        </p:spPr>
      </p:pic>
      <p:cxnSp>
        <p:nvCxnSpPr>
          <p:cNvPr id="11" name="Elbow Connector 10">
            <a:extLst>
              <a:ext uri="{FF2B5EF4-FFF2-40B4-BE49-F238E27FC236}">
                <a16:creationId xmlns:a16="http://schemas.microsoft.com/office/drawing/2014/main" id="{EEBD0B8D-AD43-9A43-B501-17115DF43BA3}"/>
              </a:ext>
            </a:extLst>
          </p:cNvPr>
          <p:cNvCxnSpPr/>
          <p:nvPr/>
        </p:nvCxnSpPr>
        <p:spPr>
          <a:xfrm flipV="1">
            <a:off x="2467429" y="1763227"/>
            <a:ext cx="3889828" cy="370373"/>
          </a:xfrm>
          <a:prstGeom prst="bentConnector3">
            <a:avLst/>
          </a:prstGeom>
          <a:ln w="28575">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12" name="Rounded Rectangle 11">
            <a:extLst>
              <a:ext uri="{FF2B5EF4-FFF2-40B4-BE49-F238E27FC236}">
                <a16:creationId xmlns:a16="http://schemas.microsoft.com/office/drawing/2014/main" id="{030C1C38-6259-FD4B-B573-5EF84E30AE5A}"/>
              </a:ext>
            </a:extLst>
          </p:cNvPr>
          <p:cNvSpPr/>
          <p:nvPr/>
        </p:nvSpPr>
        <p:spPr>
          <a:xfrm>
            <a:off x="6357256" y="1494971"/>
            <a:ext cx="1959429" cy="370373"/>
          </a:xfrm>
          <a:prstGeom prst="roundRect">
            <a:avLst/>
          </a:prstGeom>
          <a:no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4AF78DC-6C75-C349-9AA9-63E6FAB1E8C6}"/>
              </a:ext>
            </a:extLst>
          </p:cNvPr>
          <p:cNvSpPr txBox="1"/>
          <p:nvPr/>
        </p:nvSpPr>
        <p:spPr>
          <a:xfrm>
            <a:off x="6337349" y="1530997"/>
            <a:ext cx="1828800" cy="307777"/>
          </a:xfrm>
          <a:prstGeom prst="rect">
            <a:avLst/>
          </a:prstGeom>
          <a:noFill/>
        </p:spPr>
        <p:txBody>
          <a:bodyPr wrap="square" rtlCol="0">
            <a:spAutoFit/>
          </a:bodyPr>
          <a:lstStyle/>
          <a:p>
            <a:r>
              <a:rPr lang="en-US" sz="1400" dirty="0"/>
              <a:t>High clouds in ITCZ</a:t>
            </a:r>
          </a:p>
        </p:txBody>
      </p:sp>
      <p:cxnSp>
        <p:nvCxnSpPr>
          <p:cNvPr id="15" name="Straight Arrow Connector 14">
            <a:extLst>
              <a:ext uri="{FF2B5EF4-FFF2-40B4-BE49-F238E27FC236}">
                <a16:creationId xmlns:a16="http://schemas.microsoft.com/office/drawing/2014/main" id="{C37ED4B4-D452-3645-88AD-505D9E37A1D3}"/>
              </a:ext>
            </a:extLst>
          </p:cNvPr>
          <p:cNvCxnSpPr>
            <a:cxnSpLocks/>
          </p:cNvCxnSpPr>
          <p:nvPr/>
        </p:nvCxnSpPr>
        <p:spPr>
          <a:xfrm>
            <a:off x="3352800" y="2336801"/>
            <a:ext cx="2984549" cy="0"/>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16" name="Rounded Rectangle 15">
            <a:extLst>
              <a:ext uri="{FF2B5EF4-FFF2-40B4-BE49-F238E27FC236}">
                <a16:creationId xmlns:a16="http://schemas.microsoft.com/office/drawing/2014/main" id="{6DB1CB8A-B5EF-B94C-AAB7-54CDD7F7F38A}"/>
              </a:ext>
            </a:extLst>
          </p:cNvPr>
          <p:cNvSpPr/>
          <p:nvPr/>
        </p:nvSpPr>
        <p:spPr>
          <a:xfrm>
            <a:off x="6335488" y="2169885"/>
            <a:ext cx="2175596" cy="370373"/>
          </a:xfrm>
          <a:prstGeom prst="roundRect">
            <a:avLst/>
          </a:prstGeom>
          <a:no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CA23493-C5CD-DD45-A5B1-AA18EB2315FA}"/>
              </a:ext>
            </a:extLst>
          </p:cNvPr>
          <p:cNvSpPr txBox="1"/>
          <p:nvPr/>
        </p:nvSpPr>
        <p:spPr>
          <a:xfrm>
            <a:off x="6335488" y="2193029"/>
            <a:ext cx="2175596" cy="307777"/>
          </a:xfrm>
          <a:prstGeom prst="rect">
            <a:avLst/>
          </a:prstGeom>
          <a:noFill/>
        </p:spPr>
        <p:txBody>
          <a:bodyPr wrap="square" rtlCol="0">
            <a:spAutoFit/>
          </a:bodyPr>
          <a:lstStyle/>
          <a:p>
            <a:r>
              <a:rPr lang="en-US" sz="1400" dirty="0"/>
              <a:t>Subsidence in subtropics</a:t>
            </a:r>
          </a:p>
        </p:txBody>
      </p:sp>
      <p:sp>
        <p:nvSpPr>
          <p:cNvPr id="19" name="Rounded Rectangle 18">
            <a:extLst>
              <a:ext uri="{FF2B5EF4-FFF2-40B4-BE49-F238E27FC236}">
                <a16:creationId xmlns:a16="http://schemas.microsoft.com/office/drawing/2014/main" id="{8A87743C-2864-EF43-884E-A31EC2FB4069}"/>
              </a:ext>
            </a:extLst>
          </p:cNvPr>
          <p:cNvSpPr/>
          <p:nvPr/>
        </p:nvSpPr>
        <p:spPr>
          <a:xfrm>
            <a:off x="6342748" y="2801257"/>
            <a:ext cx="2175596" cy="370373"/>
          </a:xfrm>
          <a:prstGeom prst="roundRect">
            <a:avLst/>
          </a:prstGeom>
          <a:no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B10D07A-BF20-644E-BC27-D5640B7B34AC}"/>
              </a:ext>
            </a:extLst>
          </p:cNvPr>
          <p:cNvSpPr txBox="1"/>
          <p:nvPr/>
        </p:nvSpPr>
        <p:spPr>
          <a:xfrm>
            <a:off x="6386290" y="2824401"/>
            <a:ext cx="2124299" cy="307777"/>
          </a:xfrm>
          <a:prstGeom prst="rect">
            <a:avLst/>
          </a:prstGeom>
          <a:noFill/>
        </p:spPr>
        <p:txBody>
          <a:bodyPr wrap="none" rtlCol="0">
            <a:spAutoFit/>
          </a:bodyPr>
          <a:lstStyle/>
          <a:p>
            <a:r>
              <a:rPr lang="en-US" sz="1400" dirty="0"/>
              <a:t>Mid-</a:t>
            </a:r>
            <a:r>
              <a:rPr lang="en-US" sz="1400" dirty="0" err="1"/>
              <a:t>lat</a:t>
            </a:r>
            <a:r>
              <a:rPr lang="en-US" sz="1400" dirty="0"/>
              <a:t> high cloud bands</a:t>
            </a:r>
          </a:p>
        </p:txBody>
      </p:sp>
      <p:cxnSp>
        <p:nvCxnSpPr>
          <p:cNvPr id="21" name="Elbow Connector 20">
            <a:extLst>
              <a:ext uri="{FF2B5EF4-FFF2-40B4-BE49-F238E27FC236}">
                <a16:creationId xmlns:a16="http://schemas.microsoft.com/office/drawing/2014/main" id="{CA14E323-5DE7-3D4D-AF2E-CFA82EEC3EA7}"/>
              </a:ext>
            </a:extLst>
          </p:cNvPr>
          <p:cNvCxnSpPr>
            <a:cxnSpLocks/>
          </p:cNvCxnSpPr>
          <p:nvPr/>
        </p:nvCxnSpPr>
        <p:spPr>
          <a:xfrm>
            <a:off x="2598057" y="2550923"/>
            <a:ext cx="3737431" cy="405548"/>
          </a:xfrm>
          <a:prstGeom prst="bentConnector3">
            <a:avLst/>
          </a:prstGeom>
          <a:ln w="28575">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25" name="Rounded Rectangle 24">
            <a:extLst>
              <a:ext uri="{FF2B5EF4-FFF2-40B4-BE49-F238E27FC236}">
                <a16:creationId xmlns:a16="http://schemas.microsoft.com/office/drawing/2014/main" id="{36A3EAF4-AC11-D044-8A49-A1C77284D3F1}"/>
              </a:ext>
            </a:extLst>
          </p:cNvPr>
          <p:cNvSpPr/>
          <p:nvPr/>
        </p:nvSpPr>
        <p:spPr>
          <a:xfrm>
            <a:off x="6096000" y="3541486"/>
            <a:ext cx="2220685" cy="675073"/>
          </a:xfrm>
          <a:prstGeom prst="round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6D5D4D3-9AAF-D841-8275-C96C2D377877}"/>
              </a:ext>
            </a:extLst>
          </p:cNvPr>
          <p:cNvSpPr txBox="1"/>
          <p:nvPr/>
        </p:nvSpPr>
        <p:spPr>
          <a:xfrm>
            <a:off x="6096000" y="3540206"/>
            <a:ext cx="2175596" cy="307777"/>
          </a:xfrm>
          <a:prstGeom prst="rect">
            <a:avLst/>
          </a:prstGeom>
          <a:noFill/>
        </p:spPr>
        <p:txBody>
          <a:bodyPr wrap="square" rtlCol="0">
            <a:spAutoFit/>
          </a:bodyPr>
          <a:lstStyle/>
          <a:p>
            <a:r>
              <a:rPr lang="en-US" sz="1400" dirty="0">
                <a:solidFill>
                  <a:schemeClr val="tx2"/>
                </a:solidFill>
              </a:rPr>
              <a:t>Cloudy, wet → Cold</a:t>
            </a:r>
          </a:p>
        </p:txBody>
      </p:sp>
      <p:sp>
        <p:nvSpPr>
          <p:cNvPr id="27" name="TextBox 26">
            <a:extLst>
              <a:ext uri="{FF2B5EF4-FFF2-40B4-BE49-F238E27FC236}">
                <a16:creationId xmlns:a16="http://schemas.microsoft.com/office/drawing/2014/main" id="{05D992BE-A0BA-B949-8B1D-15DDCBADE90F}"/>
              </a:ext>
            </a:extLst>
          </p:cNvPr>
          <p:cNvSpPr txBox="1"/>
          <p:nvPr/>
        </p:nvSpPr>
        <p:spPr>
          <a:xfrm>
            <a:off x="6088740" y="3852261"/>
            <a:ext cx="2175596" cy="307777"/>
          </a:xfrm>
          <a:prstGeom prst="rect">
            <a:avLst/>
          </a:prstGeom>
          <a:noFill/>
        </p:spPr>
        <p:txBody>
          <a:bodyPr wrap="square" rtlCol="0">
            <a:spAutoFit/>
          </a:bodyPr>
          <a:lstStyle/>
          <a:p>
            <a:r>
              <a:rPr lang="en-US" sz="1400" dirty="0">
                <a:solidFill>
                  <a:schemeClr val="accent2"/>
                </a:solidFill>
              </a:rPr>
              <a:t>Cloudless, dry → Hot</a:t>
            </a:r>
          </a:p>
        </p:txBody>
      </p:sp>
      <p:sp>
        <p:nvSpPr>
          <p:cNvPr id="30" name="Rounded Rectangle 29">
            <a:extLst>
              <a:ext uri="{FF2B5EF4-FFF2-40B4-BE49-F238E27FC236}">
                <a16:creationId xmlns:a16="http://schemas.microsoft.com/office/drawing/2014/main" id="{6299E60B-DBFF-C34F-A064-23E34BC21107}"/>
              </a:ext>
            </a:extLst>
          </p:cNvPr>
          <p:cNvSpPr/>
          <p:nvPr/>
        </p:nvSpPr>
        <p:spPr>
          <a:xfrm>
            <a:off x="6096000" y="4920343"/>
            <a:ext cx="2414589" cy="9289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High, cold cloud tops have higher 𝜎 T</a:t>
            </a:r>
            <a:r>
              <a:rPr lang="en-US" sz="1600" baseline="-25000" dirty="0"/>
              <a:t>b </a:t>
            </a:r>
            <a:r>
              <a:rPr lang="en-US" sz="1600" dirty="0"/>
              <a:t>due to larger thermal contrast </a:t>
            </a:r>
          </a:p>
        </p:txBody>
      </p:sp>
    </p:spTree>
    <p:extLst>
      <p:ext uri="{BB962C8B-B14F-4D97-AF65-F5344CB8AC3E}">
        <p14:creationId xmlns:p14="http://schemas.microsoft.com/office/powerpoint/2010/main" val="326825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6" grpId="0" animBg="1"/>
      <p:bldP spid="17" grpId="0"/>
      <p:bldP spid="19" grpId="0" animBg="1"/>
      <p:bldP spid="20" grpId="0"/>
      <p:bldP spid="25" grpId="0" animBg="1"/>
      <p:bldP spid="26" grpId="0"/>
      <p:bldP spid="27"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Interannual cloud-climate variability</a:t>
            </a:r>
          </a:p>
        </p:txBody>
      </p:sp>
    </p:spTree>
    <p:extLst>
      <p:ext uri="{BB962C8B-B14F-4D97-AF65-F5344CB8AC3E}">
        <p14:creationId xmlns:p14="http://schemas.microsoft.com/office/powerpoint/2010/main" val="4153811443"/>
      </p:ext>
    </p:extLst>
  </p:cSld>
  <p:clrMapOvr>
    <a:masterClrMapping/>
  </p:clrMapOvr>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Bloomington-template" id="{442B89A5-E1D6-184F-A554-257ED0F3CDD0}" vid="{43628B47-16EA-9748-9FE9-509C8BE95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Main</Template>
  <TotalTime>12201</TotalTime>
  <Words>2369</Words>
  <Application>Microsoft Macintosh PowerPoint</Application>
  <PresentationFormat>On-screen Show (4:3)</PresentationFormat>
  <Paragraphs>220</Paragraphs>
  <Slides>22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-webkit-standard</vt:lpstr>
      <vt:lpstr>Zapf Dingbats</vt:lpstr>
      <vt:lpstr>Arial</vt:lpstr>
      <vt:lpstr>Calibri</vt:lpstr>
      <vt:lpstr>Courier New</vt:lpstr>
      <vt:lpstr>Wingdings</vt:lpstr>
      <vt:lpstr>Main</vt:lpstr>
      <vt:lpstr>Southern Hemisphere Cloud-climate Variability Detection by Legacy Satellites</vt:lpstr>
      <vt:lpstr>The interpolated dataset</vt:lpstr>
      <vt:lpstr>Motivation: a proper dataset to study cloud climatology</vt:lpstr>
      <vt:lpstr>Our solution: combination of imager and sounder data</vt:lpstr>
      <vt:lpstr>Data processing flowchart</vt:lpstr>
      <vt:lpstr>The cloud type interpolation</vt:lpstr>
      <vt:lpstr>Spectrally “resolved” cloud-type specific Tb statistical moments</vt:lpstr>
      <vt:lpstr>Validation: DJF high cloud climatology in SH</vt:lpstr>
      <vt:lpstr>Interannual cloud-climate variability</vt:lpstr>
      <vt:lpstr>PowerPoint Presentation</vt:lpstr>
      <vt:lpstr>Regression maps: Southern Annular Modes (SAM)</vt:lpstr>
      <vt:lpstr>Analysis of 𝜎Tb</vt:lpstr>
      <vt:lpstr>Regression maps cont’d: Multi-variate ENSO Index (MEI)</vt:lpstr>
      <vt:lpstr>Regression maps:  comparisons</vt:lpstr>
      <vt:lpstr>Future work:  intraseasonal cloud-climate variability</vt:lpstr>
      <vt:lpstr>Background</vt:lpstr>
      <vt:lpstr>PowerPoint Presentation</vt:lpstr>
      <vt:lpstr>How are CCEWs dynamically coupled with the convection? </vt:lpstr>
      <vt:lpstr>Method: reproduce Wheeler-Kiladis diagrams with our data</vt:lpstr>
      <vt:lpstr>New data in progress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Hemisphere Cloud-climate Variability Detection by Legacy Satellites</dc:title>
  <dc:creator>L Shhhh</dc:creator>
  <cp:lastModifiedBy>L Shhhh</cp:lastModifiedBy>
  <cp:revision>24</cp:revision>
  <cp:lastPrinted>2019-06-25T20:08:44Z</cp:lastPrinted>
  <dcterms:created xsi:type="dcterms:W3CDTF">2019-06-16T20:51:56Z</dcterms:created>
  <dcterms:modified xsi:type="dcterms:W3CDTF">2019-06-26T04:31:17Z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